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5" r:id="rId7"/>
    <p:sldId id="266" r:id="rId8"/>
    <p:sldId id="267" r:id="rId9"/>
    <p:sldId id="268" r:id="rId10"/>
    <p:sldId id="269" r:id="rId11"/>
    <p:sldId id="270" r:id="rId12"/>
    <p:sldId id="261" r:id="rId13"/>
    <p:sldId id="262" r:id="rId14"/>
    <p:sldId id="263" r:id="rId15"/>
    <p:sldId id="26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315872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3541449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D8E97-9ED7-493A-8D6E-EC314D8F7ABF}"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9201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140645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D8E97-9ED7-493A-8D6E-EC314D8F7ABF}"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604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219090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157689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19834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393371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FD3CCC8-BE3E-4FB8-BE45-5043593B9144}" type="datetimeFigureOut">
              <a:rPr lang="it-IT" smtClean="0"/>
              <a:t>08/11/2021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270479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233575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FD3CCC8-BE3E-4FB8-BE45-5043593B9144}" type="datetimeFigureOut">
              <a:rPr lang="it-IT" smtClean="0"/>
              <a:t>08/11/2021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25292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FD3CCC8-BE3E-4FB8-BE45-5043593B9144}" type="datetimeFigureOut">
              <a:rPr lang="it-IT" smtClean="0"/>
              <a:t>08/11/2021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138292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3CCC8-BE3E-4FB8-BE45-5043593B9144}" type="datetimeFigureOut">
              <a:rPr lang="it-IT" smtClean="0"/>
              <a:t>08/11/2021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3720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50003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FD3CCC8-BE3E-4FB8-BE45-5043593B9144}" type="datetimeFigureOut">
              <a:rPr lang="it-IT" smtClean="0"/>
              <a:t>08/11/2021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FD8E97-9ED7-493A-8D6E-EC314D8F7ABF}" type="slidenum">
              <a:rPr lang="it-IT" smtClean="0"/>
              <a:t>‹N›</a:t>
            </a:fld>
            <a:endParaRPr lang="it-IT"/>
          </a:p>
        </p:txBody>
      </p:sp>
    </p:spTree>
    <p:extLst>
      <p:ext uri="{BB962C8B-B14F-4D97-AF65-F5344CB8AC3E}">
        <p14:creationId xmlns:p14="http://schemas.microsoft.com/office/powerpoint/2010/main" val="374101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D3CCC8-BE3E-4FB8-BE45-5043593B9144}" type="datetimeFigureOut">
              <a:rPr lang="it-IT" smtClean="0"/>
              <a:t>08/11/2021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5FD8E97-9ED7-493A-8D6E-EC314D8F7ABF}" type="slidenum">
              <a:rPr lang="it-IT" smtClean="0"/>
              <a:t>‹N›</a:t>
            </a:fld>
            <a:endParaRPr lang="it-IT"/>
          </a:p>
        </p:txBody>
      </p:sp>
    </p:spTree>
    <p:extLst>
      <p:ext uri="{BB962C8B-B14F-4D97-AF65-F5344CB8AC3E}">
        <p14:creationId xmlns:p14="http://schemas.microsoft.com/office/powerpoint/2010/main" val="15280000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544152" y="958733"/>
            <a:ext cx="6221127" cy="4412163"/>
          </a:xfrm>
        </p:spPr>
        <p:txBody>
          <a:bodyPr>
            <a:normAutofit/>
          </a:bodyPr>
          <a:lstStyle/>
          <a:p>
            <a:r>
              <a:rPr lang="it-IT" i="1" dirty="0" smtClean="0">
                <a:solidFill>
                  <a:srgbClr val="FF0000"/>
                </a:solidFill>
              </a:rPr>
              <a:t>L’I.C. PASCOLI -CRISPI ricorda il 4 Novembre e dialoga con il Ministro Bianchi</a:t>
            </a:r>
            <a:endParaRPr lang="it-IT" i="1" dirty="0">
              <a:solidFill>
                <a:srgbClr val="FF0000"/>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86" y="-269507"/>
            <a:ext cx="4736779" cy="6858000"/>
          </a:xfrm>
          <a:prstGeom prst="rect">
            <a:avLst/>
          </a:prstGeom>
        </p:spPr>
      </p:pic>
    </p:spTree>
    <p:extLst>
      <p:ext uri="{BB962C8B-B14F-4D97-AF65-F5344CB8AC3E}">
        <p14:creationId xmlns:p14="http://schemas.microsoft.com/office/powerpoint/2010/main" val="347795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78542" y="69467"/>
            <a:ext cx="10453035" cy="6924973"/>
          </a:xfrm>
          <a:prstGeom prst="rect">
            <a:avLst/>
          </a:prstGeom>
        </p:spPr>
        <p:txBody>
          <a:bodyPr wrap="square">
            <a:spAutoFit/>
          </a:bodyPr>
          <a:lstStyle/>
          <a:p>
            <a:r>
              <a:rPr lang="it-IT" sz="1600" b="1" dirty="0" smtClean="0"/>
              <a:t>L’UNITA’ D’ITALIA E LA COMMEMORAZIONE DEI DEFUNTI CADUTI IN GUERRA</a:t>
            </a:r>
          </a:p>
          <a:p>
            <a:r>
              <a:rPr lang="it-IT" sz="1600" dirty="0" smtClean="0"/>
              <a:t>Quest’ anno si festeggia il 160° anniversario dell’unità d’Italia. Tutti noi italiani dovremmo essere orgogliosi di questa data e riflettere su quanto sangue sia stato versato per raggiungere l’ unità nazionale. Ricordo che la mia maestra ci spiegò alcuni versi del nostro inno nazionale “ Fratelli d ‘Italia “.In questo inno è racchiusa la storia che ha portato all’ unità d’ Italia. La frase “Noi siamo da secoli calpesti e derisi perché non siamo un popolo unito perché siamo divisi . </a:t>
            </a:r>
            <a:r>
              <a:rPr lang="it-IT" sz="1600" dirty="0" err="1" smtClean="0"/>
              <a:t>Raccolgaci</a:t>
            </a:r>
            <a:r>
              <a:rPr lang="it-IT" sz="1600" dirty="0" smtClean="0"/>
              <a:t> un'unica bandiera…..”</a:t>
            </a:r>
          </a:p>
          <a:p>
            <a:r>
              <a:rPr lang="it-IT" sz="1600" dirty="0" smtClean="0"/>
              <a:t>Questo sta a significare che l’Italia prima del 17 marzo 1861 era divisa in tanti piccoli regni, ognuno con le proprie politiche e con le proprie leggi. Questo rendeva le varie popolazioni deboli di fronte agli invasori stranieri, fino a quando uomini, animati dall’amor di patria, presero a cuore l ‘idea di unire i vari regni in un'unica nazione e sotto un'unica bandiera. Tutti questi uomini guidati da Cavour ,Garibaldi e Mazzini, attraverso tante battaglie cacciarono via i dominatori stranieri e unirono il popolo italiano il 17 marzo 1861.</a:t>
            </a:r>
          </a:p>
          <a:p>
            <a:r>
              <a:rPr lang="it-IT" sz="1600" dirty="0" smtClean="0"/>
              <a:t>Il 4 novembre si festeggiano tutte le forze armate, ma  soprattutto si ricordano tutti i caduti di tutte le guerre che hanno dato la propria vita e versato il proprio sangue .Come possiamo leggere  nei libri di storia o apprendere dai documentari storici, è facile immaginare ciò che è accaduto durante la grande guerra e le guerre d ‘ indipendenza . Queste ultime combattute per dare appunto l ‘indipendenza a tutto il popolo italiano dall‘invasore straniero, mentre con la grande guerra  soldati di ogni parte d’Italia si ritrovarono al fronte a difendere il nostro paese, giovani, meno giovani, giovanissimi , ognuno con  il proprio dialetto, con le proprie usanze , ricordi, speranze, tutti con un arma in mano per difendere l ‘Italia . I caduti e i feriti sono stati tanti , curati o seppelliti spesso dalla popolazione civile di ogni luogo, in molti casi senza un nome. Anche per questo il 4 novembre si onora e si commemora il milite ignoto, a ricordo di tutti i caduti nelle guerre a cui non è stato possibile dare un nome. Ecco perché non dobbiamo dimenticare mai questa data e questi uomini che oggi ci rendono orgogliosi .</a:t>
            </a:r>
          </a:p>
          <a:p>
            <a:r>
              <a:rPr lang="it-IT" sz="1600" dirty="0" smtClean="0"/>
              <a:t>W L’ ITALIA!!!</a:t>
            </a:r>
          </a:p>
          <a:p>
            <a:endParaRPr lang="it-IT" sz="1600" dirty="0" smtClean="0"/>
          </a:p>
          <a:p>
            <a:r>
              <a:rPr lang="it-IT" sz="1400" dirty="0" smtClean="0"/>
              <a:t>             Ludovica Salvo</a:t>
            </a:r>
          </a:p>
          <a:p>
            <a:r>
              <a:rPr lang="it-IT" sz="1400" dirty="0" smtClean="0"/>
              <a:t>             Classe 1 A Scuola Secondaria I grado I.C.  Pascoli Crisi Messina</a:t>
            </a:r>
            <a:endParaRPr lang="it-IT" sz="1400" dirty="0"/>
          </a:p>
        </p:txBody>
      </p:sp>
    </p:spTree>
    <p:extLst>
      <p:ext uri="{BB962C8B-B14F-4D97-AF65-F5344CB8AC3E}">
        <p14:creationId xmlns:p14="http://schemas.microsoft.com/office/powerpoint/2010/main" val="381920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95100" y="200048"/>
            <a:ext cx="4815840" cy="4524315"/>
          </a:xfrm>
          <a:prstGeom prst="rect">
            <a:avLst/>
          </a:prstGeom>
          <a:ln>
            <a:solidFill>
              <a:srgbClr val="0070C0"/>
            </a:solidFill>
          </a:ln>
        </p:spPr>
        <p:txBody>
          <a:bodyPr wrap="square">
            <a:spAutoFit/>
          </a:bodyPr>
          <a:lstStyle/>
          <a:p>
            <a:r>
              <a:rPr lang="it-IT" b="1" i="1" dirty="0" smtClean="0"/>
              <a:t>1921-2021</a:t>
            </a:r>
          </a:p>
          <a:p>
            <a:endParaRPr lang="it-IT" b="1" i="1" dirty="0" smtClean="0"/>
          </a:p>
          <a:p>
            <a:r>
              <a:rPr lang="it-IT" b="1" i="1" dirty="0" smtClean="0"/>
              <a:t>Militi senza nome</a:t>
            </a:r>
          </a:p>
          <a:p>
            <a:r>
              <a:rPr lang="it-IT" b="1" i="1" dirty="0" smtClean="0"/>
              <a:t>Militi senza storia</a:t>
            </a:r>
          </a:p>
          <a:p>
            <a:r>
              <a:rPr lang="it-IT" b="1" i="1" dirty="0" smtClean="0"/>
              <a:t>Ricordiamoli, sono la nostra memoria!</a:t>
            </a:r>
          </a:p>
          <a:p>
            <a:r>
              <a:rPr lang="it-IT" b="1" i="1" dirty="0" smtClean="0"/>
              <a:t>Difesero la patria,</a:t>
            </a:r>
          </a:p>
          <a:p>
            <a:r>
              <a:rPr lang="it-IT" b="1" i="1" dirty="0" smtClean="0"/>
              <a:t>Dovere di ogni cittadino,</a:t>
            </a:r>
          </a:p>
          <a:p>
            <a:r>
              <a:rPr lang="it-IT" b="1" i="1" dirty="0" smtClean="0"/>
              <a:t>Ma furono abbandonati al proprio destino.</a:t>
            </a:r>
          </a:p>
          <a:p>
            <a:r>
              <a:rPr lang="it-IT" b="1" i="1" dirty="0" smtClean="0"/>
              <a:t>Il loro sacrificio </a:t>
            </a:r>
          </a:p>
          <a:p>
            <a:r>
              <a:rPr lang="it-IT" b="1" i="1" dirty="0" smtClean="0"/>
              <a:t>non fu vano </a:t>
            </a:r>
          </a:p>
          <a:p>
            <a:r>
              <a:rPr lang="it-IT" b="1" i="1" dirty="0" smtClean="0"/>
              <a:t>Da 100 anni, nel cuore di ogni italiano</a:t>
            </a:r>
          </a:p>
          <a:p>
            <a:endParaRPr lang="it-IT" b="1" i="1" dirty="0" smtClean="0"/>
          </a:p>
          <a:p>
            <a:r>
              <a:rPr lang="it-IT" dirty="0" smtClean="0"/>
              <a:t>Andrea Mondello</a:t>
            </a:r>
          </a:p>
          <a:p>
            <a:r>
              <a:rPr lang="it-IT" dirty="0" smtClean="0"/>
              <a:t>IA SSIG</a:t>
            </a:r>
            <a:endParaRPr lang="it-IT" dirty="0"/>
          </a:p>
          <a:p>
            <a:endParaRPr lang="it-IT" dirty="0"/>
          </a:p>
        </p:txBody>
      </p:sp>
      <p:sp>
        <p:nvSpPr>
          <p:cNvPr id="5" name="CasellaDiTesto 4"/>
          <p:cNvSpPr txBox="1"/>
          <p:nvPr/>
        </p:nvSpPr>
        <p:spPr>
          <a:xfrm>
            <a:off x="6997566" y="1366788"/>
            <a:ext cx="4466122" cy="4524315"/>
          </a:xfrm>
          <a:prstGeom prst="rect">
            <a:avLst/>
          </a:prstGeom>
          <a:noFill/>
          <a:ln>
            <a:solidFill>
              <a:srgbClr val="0070C0"/>
            </a:solidFill>
          </a:ln>
        </p:spPr>
        <p:txBody>
          <a:bodyPr wrap="square" rtlCol="0">
            <a:spAutoFit/>
          </a:bodyPr>
          <a:lstStyle/>
          <a:p>
            <a:r>
              <a:rPr lang="it-IT" b="1" i="1" dirty="0" smtClean="0"/>
              <a:t>4 NOVEMBRE</a:t>
            </a:r>
          </a:p>
          <a:p>
            <a:endParaRPr lang="it-IT" b="1" i="1" dirty="0" smtClean="0"/>
          </a:p>
          <a:p>
            <a:r>
              <a:rPr lang="it-IT" b="1" i="1" dirty="0" smtClean="0"/>
              <a:t>A te giovane cuore</a:t>
            </a:r>
          </a:p>
          <a:p>
            <a:r>
              <a:rPr lang="it-IT" b="1" i="1" dirty="0" smtClean="0"/>
              <a:t>Che hai lottato con ardore</a:t>
            </a:r>
          </a:p>
          <a:p>
            <a:r>
              <a:rPr lang="it-IT" b="1" i="1" dirty="0" smtClean="0"/>
              <a:t>Per il nostro tricolore,</a:t>
            </a:r>
          </a:p>
          <a:p>
            <a:r>
              <a:rPr lang="it-IT" b="1" i="1" dirty="0" smtClean="0"/>
              <a:t>Per la patria tanto amata</a:t>
            </a:r>
          </a:p>
          <a:p>
            <a:r>
              <a:rPr lang="it-IT" b="1" i="1" dirty="0" smtClean="0"/>
              <a:t>E la libertà sempre cercata.</a:t>
            </a:r>
          </a:p>
          <a:p>
            <a:r>
              <a:rPr lang="it-IT" b="1" i="1" dirty="0" smtClean="0"/>
              <a:t>a te giovane soldato</a:t>
            </a:r>
          </a:p>
          <a:p>
            <a:r>
              <a:rPr lang="it-IT" b="1" i="1" dirty="0" smtClean="0"/>
              <a:t>Che con coraggio hai sfidato</a:t>
            </a:r>
          </a:p>
          <a:p>
            <a:r>
              <a:rPr lang="it-IT" b="1" i="1" dirty="0" smtClean="0"/>
              <a:t>Il fuoco dei nemici</a:t>
            </a:r>
          </a:p>
          <a:p>
            <a:r>
              <a:rPr lang="it-IT" b="1" i="1" dirty="0" smtClean="0"/>
              <a:t>Per rendere tutti noi più vicini e felici.</a:t>
            </a:r>
          </a:p>
          <a:p>
            <a:r>
              <a:rPr lang="it-IT" b="1" i="1" dirty="0" smtClean="0"/>
              <a:t>Arrivi sulle ali leggere del vento</a:t>
            </a:r>
          </a:p>
          <a:p>
            <a:r>
              <a:rPr lang="it-IT" b="1" i="1" dirty="0" smtClean="0"/>
              <a:t>Il nostro più profondo sentimento.</a:t>
            </a:r>
          </a:p>
          <a:p>
            <a:endParaRPr lang="it-IT" dirty="0" smtClean="0"/>
          </a:p>
          <a:p>
            <a:r>
              <a:rPr lang="it-IT" dirty="0" smtClean="0"/>
              <a:t>Aurora </a:t>
            </a:r>
            <a:r>
              <a:rPr lang="it-IT" dirty="0" err="1" smtClean="0"/>
              <a:t>Cuomo</a:t>
            </a:r>
            <a:r>
              <a:rPr lang="it-IT" dirty="0" smtClean="0"/>
              <a:t> </a:t>
            </a:r>
          </a:p>
          <a:p>
            <a:r>
              <a:rPr lang="it-IT" dirty="0" smtClean="0"/>
              <a:t>IA SSIG</a:t>
            </a:r>
            <a:endParaRPr lang="it-IT" dirty="0"/>
          </a:p>
        </p:txBody>
      </p:sp>
    </p:spTree>
    <p:extLst>
      <p:ext uri="{BB962C8B-B14F-4D97-AF65-F5344CB8AC3E}">
        <p14:creationId xmlns:p14="http://schemas.microsoft.com/office/powerpoint/2010/main" val="1767177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974" y="0"/>
            <a:ext cx="9138051" cy="6858000"/>
          </a:xfrm>
          <a:prstGeom prst="rect">
            <a:avLst/>
          </a:prstGeom>
        </p:spPr>
      </p:pic>
      <p:sp>
        <p:nvSpPr>
          <p:cNvPr id="4" name="CasellaDiTesto 3"/>
          <p:cNvSpPr txBox="1"/>
          <p:nvPr/>
        </p:nvSpPr>
        <p:spPr>
          <a:xfrm>
            <a:off x="10905423" y="4504623"/>
            <a:ext cx="1286577" cy="1292662"/>
          </a:xfrm>
          <a:prstGeom prst="rect">
            <a:avLst/>
          </a:prstGeom>
          <a:noFill/>
        </p:spPr>
        <p:txBody>
          <a:bodyPr wrap="square" rtlCol="0">
            <a:spAutoFit/>
          </a:bodyPr>
          <a:lstStyle/>
          <a:p>
            <a:r>
              <a:rPr lang="it-IT" dirty="0" smtClean="0"/>
              <a:t>Classe VC </a:t>
            </a:r>
          </a:p>
          <a:p>
            <a:r>
              <a:rPr lang="it-IT" sz="1400" dirty="0" smtClean="0"/>
              <a:t>Lettera al Ministro Bianchi</a:t>
            </a:r>
            <a:endParaRPr lang="it-IT" sz="1400" dirty="0"/>
          </a:p>
        </p:txBody>
      </p:sp>
    </p:spTree>
    <p:extLst>
      <p:ext uri="{BB962C8B-B14F-4D97-AF65-F5344CB8AC3E}">
        <p14:creationId xmlns:p14="http://schemas.microsoft.com/office/powerpoint/2010/main" val="6972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1895" y="-5896630"/>
            <a:ext cx="11470105" cy="461665"/>
          </a:xfrm>
          <a:prstGeom prst="rect">
            <a:avLst/>
          </a:prstGeom>
        </p:spPr>
        <p:txBody>
          <a:bodyPr wrap="square">
            <a:spAutoFit/>
          </a:bodyPr>
          <a:lstStyle/>
          <a:p>
            <a:endParaRPr lang="it-IT" sz="1200" dirty="0" smtClean="0"/>
          </a:p>
          <a:p>
            <a:endParaRPr lang="it-IT" sz="1200" dirty="0"/>
          </a:p>
        </p:txBody>
      </p:sp>
      <p:sp>
        <p:nvSpPr>
          <p:cNvPr id="3" name="CasellaDiTesto 2"/>
          <p:cNvSpPr txBox="1"/>
          <p:nvPr/>
        </p:nvSpPr>
        <p:spPr>
          <a:xfrm>
            <a:off x="1905802" y="192506"/>
            <a:ext cx="10286198" cy="5663089"/>
          </a:xfrm>
          <a:prstGeom prst="rect">
            <a:avLst/>
          </a:prstGeom>
          <a:noFill/>
        </p:spPr>
        <p:txBody>
          <a:bodyPr wrap="square" rtlCol="0">
            <a:spAutoFit/>
          </a:bodyPr>
          <a:lstStyle/>
          <a:p>
            <a:r>
              <a:rPr lang="it-IT" sz="1600" b="1" dirty="0" smtClean="0"/>
              <a:t>Classe VC Scuola Primaria</a:t>
            </a:r>
          </a:p>
          <a:p>
            <a:r>
              <a:rPr lang="it-IT" sz="1600" b="1" dirty="0" smtClean="0"/>
              <a:t>Lettera al Ministro P. Bianchi </a:t>
            </a:r>
          </a:p>
          <a:p>
            <a:endParaRPr lang="it-IT" sz="1600" dirty="0" smtClean="0"/>
          </a:p>
          <a:p>
            <a:r>
              <a:rPr lang="it-IT" sz="1500" i="1" dirty="0" smtClean="0"/>
              <a:t>Egregio Ministro dell’Istruzione Bianchi,</a:t>
            </a:r>
          </a:p>
          <a:p>
            <a:r>
              <a:rPr lang="it-IT" sz="1500" i="1" dirty="0" smtClean="0"/>
              <a:t>siamo gli alunni della classe quinta C di scuola Primaria dell’Istituto Comprensivo Pascoli-</a:t>
            </a:r>
            <a:r>
              <a:rPr lang="it-IT" sz="1500" i="1" dirty="0" err="1" smtClean="0"/>
              <a:t>Crispi</a:t>
            </a:r>
            <a:r>
              <a:rPr lang="it-IT" sz="1500" i="1" dirty="0" smtClean="0"/>
              <a:t> di Messina. </a:t>
            </a:r>
          </a:p>
          <a:p>
            <a:r>
              <a:rPr lang="it-IT" sz="1500" i="1" dirty="0" smtClean="0"/>
              <a:t>Abbiamo accolto con entusiasmo la proposta delle nostre insegnanti di </a:t>
            </a:r>
            <a:r>
              <a:rPr lang="it-IT" sz="1500" i="1" dirty="0" err="1" smtClean="0"/>
              <a:t>poterLe</a:t>
            </a:r>
            <a:r>
              <a:rPr lang="it-IT" sz="1500" i="1" dirty="0" smtClean="0"/>
              <a:t> scrivere una lettera. </a:t>
            </a:r>
          </a:p>
          <a:p>
            <a:r>
              <a:rPr lang="it-IT" sz="1500" i="1" dirty="0" smtClean="0"/>
              <a:t>Ministro Bianchi, innanzitutto desideriamo ringraziarLa per l’ottimo lavoro svolto in questo difficile periodo di pandemia; per merito Suo, tutti gli studenti d’ Italia possono adesso frequentare in piena sicurezza le lezioni in presenza, riconquistando la possibilità di andare a scuola, pur con le mascherine, e malgrado il dispiacere per la mancata vicinanza del compagno che prima sedeva accanto a noi.</a:t>
            </a:r>
          </a:p>
          <a:p>
            <a:r>
              <a:rPr lang="it-IT" sz="1500" i="1" dirty="0" smtClean="0"/>
              <a:t>La nostra scuola è per noi bellissima, ma per renderla ancora più accogliente  e funzionale, abbiamo delle richieste da </a:t>
            </a:r>
            <a:r>
              <a:rPr lang="it-IT" sz="1500" i="1" dirty="0" err="1" smtClean="0"/>
              <a:t>sottoporLe</a:t>
            </a:r>
            <a:r>
              <a:rPr lang="it-IT" sz="1500" i="1" dirty="0" smtClean="0"/>
              <a:t> avendo letto nell’intervista che ha rilasciato a Noi Magazine il 7 ottobre che Lei ci tiene molto alla “consapevolezza ed al rispetto del patrimonio unico che la nostra Terra ci offre”.</a:t>
            </a:r>
          </a:p>
          <a:p>
            <a:r>
              <a:rPr lang="it-IT" sz="1500" i="1" dirty="0" smtClean="0"/>
              <a:t>Le scuole dovrebbero avere più spazi verdi dove poter trascorrere un po' di tempo, durante la ricreazione, e per consentirci di respirare, visto che l’uso continuato della mascherina causa fastidi a tutti. </a:t>
            </a:r>
          </a:p>
          <a:p>
            <a:r>
              <a:rPr lang="it-IT" sz="1500" i="1" dirty="0" smtClean="0"/>
              <a:t>Sarebbe bello fare lezione anche all’aperto ed avere la possibilità di socializzare con alunni di altre classi. </a:t>
            </a:r>
          </a:p>
          <a:p>
            <a:r>
              <a:rPr lang="it-IT" sz="1500" i="1" dirty="0" smtClean="0"/>
              <a:t>Servirebbero anche spazi destinati ai laboratori e più palestre attrezzate. Vorremmo riavere anche la possibilità di partecipare alle uscite scolastiche con le nostre maestre per conoscere meglio il patrimonio artistico della nostra città e della provincia. </a:t>
            </a:r>
          </a:p>
          <a:p>
            <a:r>
              <a:rPr lang="it-IT" sz="1500" i="1" dirty="0" smtClean="0"/>
              <a:t>Un’ultima cosa, per noi molto importante: Le chiediamo di poter tornare ai “vecchi” voti, perché i giudizi che lo scorso anno abbiamo ritrovato nelle nostre schede di valutazione non ci piacciono affatto. </a:t>
            </a:r>
          </a:p>
          <a:p>
            <a:r>
              <a:rPr lang="it-IT" sz="1500" i="1" dirty="0" smtClean="0"/>
              <a:t>Per noi, Lei è un Ministro eccellente e speriamo che continui a prendere delle decisioni giuste per tutti. </a:t>
            </a:r>
          </a:p>
          <a:p>
            <a:r>
              <a:rPr lang="it-IT" sz="1500" i="1" dirty="0" smtClean="0"/>
              <a:t>Vogliamo, infine, dimostrare la nostra riconoscenza nei suoi confronti </a:t>
            </a:r>
            <a:r>
              <a:rPr lang="it-IT" sz="1500" i="1" dirty="0" err="1" smtClean="0"/>
              <a:t>dedicandoLe</a:t>
            </a:r>
            <a:r>
              <a:rPr lang="it-IT" sz="1500" i="1" dirty="0" smtClean="0"/>
              <a:t> questa poesia scritta da </a:t>
            </a:r>
            <a:r>
              <a:rPr lang="it-IT" sz="1400" i="1" dirty="0" smtClean="0"/>
              <a:t>tutti noi:</a:t>
            </a:r>
            <a:endParaRPr lang="it-IT" sz="1400" i="1" dirty="0"/>
          </a:p>
        </p:txBody>
      </p:sp>
    </p:spTree>
    <p:extLst>
      <p:ext uri="{BB962C8B-B14F-4D97-AF65-F5344CB8AC3E}">
        <p14:creationId xmlns:p14="http://schemas.microsoft.com/office/powerpoint/2010/main" val="133373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47975" y="1174282"/>
            <a:ext cx="7103444" cy="4801314"/>
          </a:xfrm>
          <a:prstGeom prst="rect">
            <a:avLst/>
          </a:prstGeom>
          <a:noFill/>
        </p:spPr>
        <p:txBody>
          <a:bodyPr wrap="square" rtlCol="0">
            <a:spAutoFit/>
          </a:bodyPr>
          <a:lstStyle/>
          <a:p>
            <a:r>
              <a:rPr lang="it-IT" dirty="0" smtClean="0"/>
              <a:t>Poesia</a:t>
            </a:r>
            <a:endParaRPr lang="it-IT" dirty="0"/>
          </a:p>
          <a:p>
            <a:r>
              <a:rPr lang="it-IT" b="1" i="1" dirty="0" smtClean="0">
                <a:solidFill>
                  <a:srgbClr val="0070C0"/>
                </a:solidFill>
              </a:rPr>
              <a:t>GRAZIE</a:t>
            </a:r>
          </a:p>
          <a:p>
            <a:r>
              <a:rPr lang="it-IT" b="1" i="1" dirty="0" smtClean="0">
                <a:solidFill>
                  <a:srgbClr val="0070C0"/>
                </a:solidFill>
              </a:rPr>
              <a:t>	“Grazie per le scuole</a:t>
            </a:r>
          </a:p>
          <a:p>
            <a:r>
              <a:rPr lang="it-IT" b="1" i="1" dirty="0" smtClean="0">
                <a:solidFill>
                  <a:srgbClr val="0070C0"/>
                </a:solidFill>
              </a:rPr>
              <a:t>	che ci offrono un’istruzione</a:t>
            </a:r>
          </a:p>
          <a:p>
            <a:r>
              <a:rPr lang="it-IT" b="1" i="1" dirty="0" smtClean="0">
                <a:solidFill>
                  <a:srgbClr val="0070C0"/>
                </a:solidFill>
              </a:rPr>
              <a:t>	Grazie per i libri</a:t>
            </a:r>
          </a:p>
          <a:p>
            <a:r>
              <a:rPr lang="it-IT" b="1" i="1" dirty="0" smtClean="0">
                <a:solidFill>
                  <a:srgbClr val="0070C0"/>
                </a:solidFill>
              </a:rPr>
              <a:t>	che sono ricchi d’informazioni</a:t>
            </a:r>
          </a:p>
          <a:p>
            <a:r>
              <a:rPr lang="it-IT" b="1" i="1" dirty="0" smtClean="0">
                <a:solidFill>
                  <a:srgbClr val="0070C0"/>
                </a:solidFill>
              </a:rPr>
              <a:t>	Grazie per le maestre</a:t>
            </a:r>
          </a:p>
          <a:p>
            <a:r>
              <a:rPr lang="it-IT" b="1" i="1" dirty="0" smtClean="0">
                <a:solidFill>
                  <a:srgbClr val="0070C0"/>
                </a:solidFill>
              </a:rPr>
              <a:t>	che ci aiutano ad imparare</a:t>
            </a:r>
          </a:p>
          <a:p>
            <a:r>
              <a:rPr lang="it-IT" b="1" i="1" dirty="0" smtClean="0">
                <a:solidFill>
                  <a:srgbClr val="0070C0"/>
                </a:solidFill>
              </a:rPr>
              <a:t>	Grazie per il suo amore</a:t>
            </a:r>
          </a:p>
          <a:p>
            <a:r>
              <a:rPr lang="it-IT" b="1" i="1" dirty="0" smtClean="0">
                <a:solidFill>
                  <a:srgbClr val="0070C0"/>
                </a:solidFill>
              </a:rPr>
              <a:t>	che sostiene la nostra istruzione.”</a:t>
            </a:r>
          </a:p>
          <a:p>
            <a:r>
              <a:rPr lang="it-IT" dirty="0" smtClean="0"/>
              <a:t>                                             </a:t>
            </a:r>
          </a:p>
          <a:p>
            <a:r>
              <a:rPr lang="it-IT" dirty="0" smtClean="0"/>
              <a:t>Speriamo che Lei apprezzi queste semplici parole dettate dal nostro cuore.</a:t>
            </a:r>
          </a:p>
          <a:p>
            <a:endParaRPr lang="it-IT" dirty="0" smtClean="0"/>
          </a:p>
          <a:p>
            <a:endParaRPr lang="it-IT" dirty="0" smtClean="0"/>
          </a:p>
          <a:p>
            <a:r>
              <a:rPr lang="it-IT" dirty="0" smtClean="0"/>
              <a:t>Gli alunni di Quinta C                                                                                                                             Scuola Primaria I.C. Pascoli-</a:t>
            </a:r>
            <a:r>
              <a:rPr lang="it-IT" dirty="0" err="1" smtClean="0"/>
              <a:t>Crispi</a:t>
            </a:r>
            <a:r>
              <a:rPr lang="it-IT" dirty="0" smtClean="0"/>
              <a:t>” Messina</a:t>
            </a:r>
            <a:endParaRPr lang="it-IT" dirty="0"/>
          </a:p>
        </p:txBody>
      </p:sp>
    </p:spTree>
    <p:extLst>
      <p:ext uri="{BB962C8B-B14F-4D97-AF65-F5344CB8AC3E}">
        <p14:creationId xmlns:p14="http://schemas.microsoft.com/office/powerpoint/2010/main" val="420796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46888" y="128454"/>
            <a:ext cx="3505199" cy="976312"/>
          </a:xfrm>
        </p:spPr>
        <p:txBody>
          <a:bodyPr/>
          <a:lstStyle/>
          <a:p>
            <a:r>
              <a:rPr lang="it-IT" dirty="0"/>
              <a:t>L’INCONTRO CON IL MINISTRO DELL’ISTRUZIONE</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84206" y="1150753"/>
            <a:ext cx="5181600" cy="3495087"/>
          </a:xfrm>
        </p:spPr>
      </p:pic>
      <p:sp>
        <p:nvSpPr>
          <p:cNvPr id="4" name="Segnaposto testo 3"/>
          <p:cNvSpPr>
            <a:spLocks noGrp="1"/>
          </p:cNvSpPr>
          <p:nvPr>
            <p:ph type="body" sz="half" idx="2"/>
          </p:nvPr>
        </p:nvSpPr>
        <p:spPr>
          <a:xfrm>
            <a:off x="2021306" y="1150753"/>
            <a:ext cx="4602496" cy="5435599"/>
          </a:xfrm>
        </p:spPr>
        <p:txBody>
          <a:bodyPr>
            <a:normAutofit fontScale="77500" lnSpcReduction="20000"/>
          </a:bodyPr>
          <a:lstStyle/>
          <a:p>
            <a:r>
              <a:rPr lang="it-IT" sz="1500" b="1" dirty="0" smtClean="0"/>
              <a:t>Nella </a:t>
            </a:r>
            <a:r>
              <a:rPr lang="it-IT" sz="1500" b="1" dirty="0"/>
              <a:t>giornata del 4 Novembre, noi alunni della classe V, Scuola Primaria dell’ “I.C. Pascoli-</a:t>
            </a:r>
            <a:r>
              <a:rPr lang="it-IT" sz="1500" b="1" dirty="0" err="1"/>
              <a:t>Crispi</a:t>
            </a:r>
            <a:r>
              <a:rPr lang="it-IT" sz="1500" b="1" dirty="0"/>
              <a:t>”, abbiamo partecipato all’incontro con il Ministro della Pubblica Istruzione Patrizio Bianchi; l’evento, che si è svolto sulla piattaforma </a:t>
            </a:r>
            <a:r>
              <a:rPr lang="it-IT" sz="1500" b="1" dirty="0" err="1"/>
              <a:t>Meet</a:t>
            </a:r>
            <a:r>
              <a:rPr lang="it-IT" sz="1500" b="1" dirty="0"/>
              <a:t>, è stato organizzato dalla testata giornalistica della Gazzetta del Sud di Messina.</a:t>
            </a:r>
          </a:p>
          <a:p>
            <a:r>
              <a:rPr lang="it-IT" sz="1500" b="1" dirty="0"/>
              <a:t>E’ stata un’esperienza davvero eccitante!</a:t>
            </a:r>
          </a:p>
          <a:p>
            <a:r>
              <a:rPr lang="it-IT" sz="1500" b="1" dirty="0"/>
              <a:t>Eravamo emozionatissimi, e soprattutto felicissimi di avere avuto un’opportunità del genere. </a:t>
            </a:r>
          </a:p>
          <a:p>
            <a:r>
              <a:rPr lang="it-IT" sz="1500" b="1" dirty="0"/>
              <a:t>Finalmente erano i “grandi” che ascoltavano i piccoli e non viceversa, come avviene di solito.</a:t>
            </a:r>
          </a:p>
          <a:p>
            <a:r>
              <a:rPr lang="it-IT" sz="1500" b="1" dirty="0"/>
              <a:t>Aver potuto esprimere la nostra idea e aver fatto sentire la nostra voce ci elettrizzava! </a:t>
            </a:r>
          </a:p>
          <a:p>
            <a:r>
              <a:rPr lang="it-IT" sz="1500" b="1" dirty="0"/>
              <a:t>Durante il collegamento, infatti, la nostra classe ha avuto la possibilità di porre una domanda alla quale il Ministro ha risposto con molta simpatia e interesse.</a:t>
            </a:r>
          </a:p>
          <a:p>
            <a:r>
              <a:rPr lang="it-IT" sz="1500" b="1" dirty="0"/>
              <a:t>La nostra compagna Ludovica, che ci rappresentava, pur essendo emozionata è riuscita a cavarsela alla grande.</a:t>
            </a:r>
          </a:p>
          <a:p>
            <a:r>
              <a:rPr lang="it-IT" sz="1500" b="1" dirty="0"/>
              <a:t>Ringraziamo il Ministro per averci dedicato un po’ del suo prezioso tempo, ascoltando con attenzione ed interesse le nostre richieste. I nostri ringraziamenti vanno anche a tutto lo staff della Gazzetta del Sud per aver organizzato questo bellissimo evento.</a:t>
            </a:r>
          </a:p>
          <a:p>
            <a:endParaRPr lang="it-IT" sz="1500" b="1" dirty="0"/>
          </a:p>
          <a:p>
            <a:r>
              <a:rPr lang="it-IT" sz="1500" b="1" dirty="0"/>
              <a:t>Gli Alunni della Classe V C Primaria</a:t>
            </a:r>
          </a:p>
          <a:p>
            <a:r>
              <a:rPr lang="it-IT" sz="1500" b="1" dirty="0"/>
              <a:t>Istituto Comprensivo “Pascoli-</a:t>
            </a:r>
            <a:r>
              <a:rPr lang="it-IT" sz="1500" b="1" dirty="0" err="1"/>
              <a:t>Crispi</a:t>
            </a:r>
            <a:r>
              <a:rPr lang="it-IT" sz="1500" b="1" dirty="0"/>
              <a:t>” - Messina</a:t>
            </a:r>
          </a:p>
          <a:p>
            <a:endParaRPr lang="it-IT" dirty="0"/>
          </a:p>
        </p:txBody>
      </p:sp>
      <p:sp>
        <p:nvSpPr>
          <p:cNvPr id="6" name="CasellaDiTesto 5"/>
          <p:cNvSpPr txBox="1"/>
          <p:nvPr/>
        </p:nvSpPr>
        <p:spPr>
          <a:xfrm>
            <a:off x="9375006" y="5409398"/>
            <a:ext cx="2030931" cy="584775"/>
          </a:xfrm>
          <a:prstGeom prst="rect">
            <a:avLst/>
          </a:prstGeom>
          <a:noFill/>
        </p:spPr>
        <p:txBody>
          <a:bodyPr wrap="square" rtlCol="0">
            <a:spAutoFit/>
          </a:bodyPr>
          <a:lstStyle/>
          <a:p>
            <a:r>
              <a:rPr lang="it-IT" sz="1600" dirty="0" smtClean="0"/>
              <a:t>Ritratto Ministro P. BIANCHI</a:t>
            </a:r>
            <a:endParaRPr lang="it-IT" sz="1600" dirty="0"/>
          </a:p>
        </p:txBody>
      </p:sp>
    </p:spTree>
    <p:extLst>
      <p:ext uri="{BB962C8B-B14F-4D97-AF65-F5344CB8AC3E}">
        <p14:creationId xmlns:p14="http://schemas.microsoft.com/office/powerpoint/2010/main" val="205543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810" y="0"/>
            <a:ext cx="8970380" cy="6858000"/>
          </a:xfrm>
          <a:prstGeom prst="rect">
            <a:avLst/>
          </a:prstGeom>
        </p:spPr>
      </p:pic>
    </p:spTree>
    <p:extLst>
      <p:ext uri="{BB962C8B-B14F-4D97-AF65-F5344CB8AC3E}">
        <p14:creationId xmlns:p14="http://schemas.microsoft.com/office/powerpoint/2010/main" val="340523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112" y="0"/>
            <a:ext cx="5203775" cy="6858000"/>
          </a:xfrm>
          <a:prstGeom prst="rect">
            <a:avLst/>
          </a:prstGeom>
        </p:spPr>
      </p:pic>
      <p:sp>
        <p:nvSpPr>
          <p:cNvPr id="3" name="CasellaDiTesto 2"/>
          <p:cNvSpPr txBox="1"/>
          <p:nvPr/>
        </p:nvSpPr>
        <p:spPr>
          <a:xfrm>
            <a:off x="8922619" y="5582653"/>
            <a:ext cx="2945330" cy="369332"/>
          </a:xfrm>
          <a:prstGeom prst="rect">
            <a:avLst/>
          </a:prstGeom>
          <a:noFill/>
        </p:spPr>
        <p:txBody>
          <a:bodyPr wrap="square" rtlCol="0">
            <a:spAutoFit/>
          </a:bodyPr>
          <a:lstStyle/>
          <a:p>
            <a:r>
              <a:rPr lang="it-IT" dirty="0" smtClean="0"/>
              <a:t>Chiara Morelli I Media A</a:t>
            </a:r>
            <a:endParaRPr lang="it-IT" dirty="0"/>
          </a:p>
        </p:txBody>
      </p:sp>
    </p:spTree>
    <p:extLst>
      <p:ext uri="{BB962C8B-B14F-4D97-AF65-F5344CB8AC3E}">
        <p14:creationId xmlns:p14="http://schemas.microsoft.com/office/powerpoint/2010/main" val="105491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63" y="0"/>
            <a:ext cx="4962674" cy="6858000"/>
          </a:xfrm>
          <a:prstGeom prst="rect">
            <a:avLst/>
          </a:prstGeom>
        </p:spPr>
      </p:pic>
      <p:sp>
        <p:nvSpPr>
          <p:cNvPr id="3" name="CasellaDiTesto 2"/>
          <p:cNvSpPr txBox="1"/>
          <p:nvPr/>
        </p:nvSpPr>
        <p:spPr>
          <a:xfrm>
            <a:off x="9086248" y="5034013"/>
            <a:ext cx="2531445" cy="369332"/>
          </a:xfrm>
          <a:prstGeom prst="rect">
            <a:avLst/>
          </a:prstGeom>
          <a:noFill/>
        </p:spPr>
        <p:txBody>
          <a:bodyPr wrap="square" rtlCol="0">
            <a:spAutoFit/>
          </a:bodyPr>
          <a:lstStyle/>
          <a:p>
            <a:r>
              <a:rPr lang="it-IT" dirty="0" smtClean="0"/>
              <a:t>Classe 3 media C</a:t>
            </a:r>
            <a:endParaRPr lang="it-IT" dirty="0"/>
          </a:p>
        </p:txBody>
      </p:sp>
    </p:spTree>
    <p:extLst>
      <p:ext uri="{BB962C8B-B14F-4D97-AF65-F5344CB8AC3E}">
        <p14:creationId xmlns:p14="http://schemas.microsoft.com/office/powerpoint/2010/main" val="285578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3" name="CasellaDiTesto 2"/>
          <p:cNvSpPr txBox="1"/>
          <p:nvPr/>
        </p:nvSpPr>
        <p:spPr>
          <a:xfrm>
            <a:off x="9201752" y="5342021"/>
            <a:ext cx="2906829" cy="646331"/>
          </a:xfrm>
          <a:prstGeom prst="rect">
            <a:avLst/>
          </a:prstGeom>
          <a:noFill/>
        </p:spPr>
        <p:txBody>
          <a:bodyPr wrap="square" rtlCol="0">
            <a:spAutoFit/>
          </a:bodyPr>
          <a:lstStyle/>
          <a:p>
            <a:r>
              <a:rPr lang="it-IT" dirty="0" err="1" smtClean="0"/>
              <a:t>Fenghi</a:t>
            </a:r>
            <a:r>
              <a:rPr lang="it-IT" dirty="0" smtClean="0"/>
              <a:t> Gabriel </a:t>
            </a:r>
          </a:p>
          <a:p>
            <a:r>
              <a:rPr lang="it-IT" dirty="0" smtClean="0"/>
              <a:t>I media A</a:t>
            </a:r>
            <a:endParaRPr lang="it-IT" dirty="0"/>
          </a:p>
        </p:txBody>
      </p:sp>
    </p:spTree>
    <p:extLst>
      <p:ext uri="{BB962C8B-B14F-4D97-AF65-F5344CB8AC3E}">
        <p14:creationId xmlns:p14="http://schemas.microsoft.com/office/powerpoint/2010/main" val="107181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01027" y="0"/>
            <a:ext cx="11190973" cy="7540526"/>
          </a:xfrm>
          <a:prstGeom prst="rect">
            <a:avLst/>
          </a:prstGeom>
          <a:noFill/>
        </p:spPr>
        <p:txBody>
          <a:bodyPr wrap="square" rtlCol="0">
            <a:spAutoFit/>
          </a:bodyPr>
          <a:lstStyle/>
          <a:p>
            <a:r>
              <a:rPr lang="it-IT" sz="1600" b="1" dirty="0" smtClean="0"/>
              <a:t>IL 4 NOVEMBRE</a:t>
            </a:r>
          </a:p>
          <a:p>
            <a:endParaRPr lang="it-IT" sz="1600" b="1" dirty="0" smtClean="0"/>
          </a:p>
          <a:p>
            <a:r>
              <a:rPr lang="it-IT" sz="1600" b="1" dirty="0" smtClean="0"/>
              <a:t>Il 4 novembre è l’anniversario della vittoria italiana nella Prima guerra mondiale, nonché momento di celebrazione delle Forze Armate e dell’Unità Nazionale. In questa giornata si intende ricordare in special modo, tutti coloro che, anche giovanissimi, hanno sacrificato la vita per un ideale di Patria e il loro dovere di soldati. Per lungo tempo, in particolare sotto il fascismo, venne celebrata in chiave nazionalista e trionfalista, dimenticando tutte le centinaia di migliaia di caduti e tutte le sofferenze terribili patite dal popolo in quegli anni di guerra. Ma la caduta del regime di Mussolini e la nascita della nostra Repubblica hanno restituito al popolo italiano la celebrazione del 4 novembre.</a:t>
            </a:r>
          </a:p>
          <a:p>
            <a:r>
              <a:rPr lang="it-IT" sz="1600" b="1" dirty="0" smtClean="0"/>
              <a:t>Non è importante il giudizio storico sulla Prima guerra mondiale, ma è nostro dovere ricordare e rendere omaggio a tutti coloro che con il loro sacrificio e le loro sofferenze hanno combattuto per la nostra libertà. E’ anche significativo festeggiare le Forze Armate, impegnate in numerose missioni di pace e riconoscere i meriti di tutti i militari che rischiano la vita quotidianamente per noi.</a:t>
            </a:r>
          </a:p>
          <a:p>
            <a:r>
              <a:rPr lang="it-IT" sz="1600" b="1" dirty="0" smtClean="0"/>
              <a:t>Piero </a:t>
            </a:r>
            <a:r>
              <a:rPr lang="it-IT" sz="1600" b="1" dirty="0" err="1" smtClean="0"/>
              <a:t>Calamandrei</a:t>
            </a:r>
            <a:r>
              <a:rPr lang="it-IT" sz="1600" b="1" dirty="0" smtClean="0"/>
              <a:t>, uno dei nostri padri costituenti, nel 1955 durante una conferenza tenuta a Milano, fece un accorato discorso a una platea di studenti per spiegare loro cosa fosse la Costituzione.</a:t>
            </a:r>
          </a:p>
          <a:p>
            <a:r>
              <a:rPr lang="it-IT" sz="1600" b="1" dirty="0" smtClean="0"/>
              <a:t>La Costituzione è il pilastro che sostiene la nostra democrazia, regola la nostra vita sociale e difende la nostra libertà. E’ un valore fondante della nostra Repubblica che va difeso con fermezza e passione; tutti dovrebbero fare proprio questo valore e riconoscere la sua importanza nella nostra vita quotidiana.</a:t>
            </a:r>
          </a:p>
          <a:p>
            <a:r>
              <a:rPr lang="it-IT" sz="1600" b="1" dirty="0" smtClean="0"/>
              <a:t>Una parte del discorso, che secondo me è significativo, si riferisce all’atteggiamento di molti giovani d’oggi, “l’indifferentismo”:  l’indifferenza nei confronti della politica, la decisione di non “</a:t>
            </a:r>
            <a:r>
              <a:rPr lang="it-IT" sz="1600" b="1" dirty="0" err="1" smtClean="0"/>
              <a:t>partecipare”alla</a:t>
            </a:r>
            <a:r>
              <a:rPr lang="it-IT" sz="1600" b="1" dirty="0" smtClean="0"/>
              <a:t> vita democratica e di non esprimere la propria opinione. Per me è proprio questo l’errore, perché non esprimendo il proprio pensiero  lasciamo decidere ad altre persone il nostro destino. Spesso succede perché “viene reputato comodo”, oppure “tanto viviamo in un regime di libertà”, ma </a:t>
            </a:r>
            <a:r>
              <a:rPr lang="it-IT" sz="1600" b="1" dirty="0" err="1" smtClean="0"/>
              <a:t>Calamandrei</a:t>
            </a:r>
            <a:r>
              <a:rPr lang="it-IT" sz="1600" b="1" dirty="0" smtClean="0"/>
              <a:t> afferma che è proprio quando provano a toglierti la libertà, che inizi a capire la sua importanza, ne avverti la mancanza,  quindi è molto importante lottare per raggiungerla sempre.</a:t>
            </a:r>
          </a:p>
          <a:p>
            <a:r>
              <a:rPr lang="it-IT" sz="1600" b="1" dirty="0" smtClean="0"/>
              <a:t>                                                                              Letizia Fucile</a:t>
            </a:r>
          </a:p>
          <a:p>
            <a:r>
              <a:rPr lang="it-IT" sz="1600" b="1" dirty="0" smtClean="0"/>
              <a:t>                                                                              Classe  3 A – Scuola Secondaria I grado I.C.  Pascoli </a:t>
            </a:r>
            <a:r>
              <a:rPr lang="it-IT" sz="1600" b="1" dirty="0" err="1" smtClean="0"/>
              <a:t>Crispi</a:t>
            </a:r>
            <a:endParaRPr lang="it-IT" sz="1600" b="1" dirty="0" smtClean="0"/>
          </a:p>
          <a:p>
            <a:endParaRPr lang="it-IT" dirty="0" smtClean="0"/>
          </a:p>
          <a:p>
            <a:endParaRPr lang="it-IT" dirty="0"/>
          </a:p>
        </p:txBody>
      </p:sp>
    </p:spTree>
    <p:extLst>
      <p:ext uri="{BB962C8B-B14F-4D97-AF65-F5344CB8AC3E}">
        <p14:creationId xmlns:p14="http://schemas.microsoft.com/office/powerpoint/2010/main" val="16341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98821" y="240804"/>
            <a:ext cx="8922619" cy="6617196"/>
          </a:xfrm>
          <a:prstGeom prst="rect">
            <a:avLst/>
          </a:prstGeom>
          <a:noFill/>
        </p:spPr>
        <p:txBody>
          <a:bodyPr wrap="square" rtlCol="0">
            <a:spAutoFit/>
          </a:bodyPr>
          <a:lstStyle/>
          <a:p>
            <a:r>
              <a:rPr lang="it-IT" sz="1400" dirty="0" smtClean="0"/>
              <a:t>POESIA SULLA COMMEMORAZIONE DEI MORTI DELLA PRIMA GUERRA MONDIALE</a:t>
            </a:r>
          </a:p>
          <a:p>
            <a:endParaRPr lang="it-IT" dirty="0" smtClean="0"/>
          </a:p>
          <a:p>
            <a:r>
              <a:rPr lang="it-IT" dirty="0" smtClean="0"/>
              <a:t>LIBERTA’</a:t>
            </a:r>
          </a:p>
          <a:p>
            <a:endParaRPr lang="it-IT" dirty="0" smtClean="0"/>
          </a:p>
          <a:p>
            <a:r>
              <a:rPr lang="it-IT" dirty="0" smtClean="0"/>
              <a:t>Oh Patria mia,</a:t>
            </a:r>
          </a:p>
          <a:p>
            <a:r>
              <a:rPr lang="it-IT" dirty="0" smtClean="0"/>
              <a:t>quanti ne abbiamo perduti</a:t>
            </a:r>
          </a:p>
          <a:p>
            <a:r>
              <a:rPr lang="it-IT" dirty="0" smtClean="0"/>
              <a:t>figli, fratelli, nipoti e milioni di cuori</a:t>
            </a:r>
          </a:p>
          <a:p>
            <a:r>
              <a:rPr lang="it-IT" dirty="0" smtClean="0"/>
              <a:t>tutti a lottare per te, per me e per noi,</a:t>
            </a:r>
          </a:p>
          <a:p>
            <a:r>
              <a:rPr lang="it-IT" dirty="0" smtClean="0"/>
              <a:t>tutti a lottare per la libertà…</a:t>
            </a:r>
          </a:p>
          <a:p>
            <a:r>
              <a:rPr lang="it-IT" dirty="0" smtClean="0"/>
              <a:t>Alcuni con un nome ed altri senza</a:t>
            </a:r>
          </a:p>
          <a:p>
            <a:r>
              <a:rPr lang="it-IT" dirty="0" smtClean="0"/>
              <a:t>alcuni conosciuti ed altri ignoti</a:t>
            </a:r>
          </a:p>
          <a:p>
            <a:r>
              <a:rPr lang="it-IT" dirty="0" smtClean="0"/>
              <a:t>ma tutti con lo stesso coraggio e lealtà.</a:t>
            </a:r>
          </a:p>
          <a:p>
            <a:endParaRPr lang="it-IT" dirty="0" smtClean="0"/>
          </a:p>
          <a:p>
            <a:r>
              <a:rPr lang="it-IT" dirty="0" smtClean="0"/>
              <a:t>Oh Patria mia,</a:t>
            </a:r>
          </a:p>
          <a:p>
            <a:r>
              <a:rPr lang="it-IT" dirty="0" smtClean="0"/>
              <a:t>diciamo grazie a questi cuori</a:t>
            </a:r>
          </a:p>
          <a:p>
            <a:r>
              <a:rPr lang="it-IT" dirty="0" smtClean="0"/>
              <a:t>e ricordiamoli con orgoglio,</a:t>
            </a:r>
          </a:p>
          <a:p>
            <a:r>
              <a:rPr lang="it-IT" dirty="0" smtClean="0"/>
              <a:t>cosicché anche i nostri figli possano</a:t>
            </a:r>
          </a:p>
          <a:p>
            <a:r>
              <a:rPr lang="it-IT" dirty="0" smtClean="0"/>
              <a:t>dire loro grazie</a:t>
            </a:r>
          </a:p>
          <a:p>
            <a:r>
              <a:rPr lang="it-IT" dirty="0" smtClean="0"/>
              <a:t>e così via senza un termine,</a:t>
            </a:r>
          </a:p>
          <a:p>
            <a:r>
              <a:rPr lang="it-IT" dirty="0" smtClean="0"/>
              <a:t>perché la gratitudine e la riconoscenza </a:t>
            </a:r>
          </a:p>
          <a:p>
            <a:r>
              <a:rPr lang="it-IT" dirty="0" smtClean="0"/>
              <a:t>non hanno tempo e fine! </a:t>
            </a:r>
          </a:p>
          <a:p>
            <a:endParaRPr lang="it-IT" dirty="0" smtClean="0"/>
          </a:p>
          <a:p>
            <a:r>
              <a:rPr lang="it-IT" sz="1400" dirty="0" smtClean="0"/>
              <a:t>Giorgia </a:t>
            </a:r>
            <a:r>
              <a:rPr lang="it-IT" sz="1400" dirty="0" err="1" smtClean="0"/>
              <a:t>Giacoppo</a:t>
            </a:r>
            <a:r>
              <a:rPr lang="it-IT" sz="1400" dirty="0" smtClean="0"/>
              <a:t> 3B scuola secondaria 1°grado</a:t>
            </a:r>
          </a:p>
          <a:p>
            <a:endParaRPr lang="it-IT" dirty="0"/>
          </a:p>
        </p:txBody>
      </p:sp>
    </p:spTree>
    <p:extLst>
      <p:ext uri="{BB962C8B-B14F-4D97-AF65-F5344CB8AC3E}">
        <p14:creationId xmlns:p14="http://schemas.microsoft.com/office/powerpoint/2010/main" val="305289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04185" y="815496"/>
            <a:ext cx="9298003" cy="5632311"/>
          </a:xfrm>
          <a:prstGeom prst="rect">
            <a:avLst/>
          </a:prstGeom>
        </p:spPr>
        <p:txBody>
          <a:bodyPr wrap="square">
            <a:spAutoFit/>
          </a:bodyPr>
          <a:lstStyle/>
          <a:p>
            <a:r>
              <a:rPr lang="it-IT" dirty="0" smtClean="0"/>
              <a:t>I CADUTI</a:t>
            </a:r>
          </a:p>
          <a:p>
            <a:endParaRPr lang="it-IT" dirty="0" smtClean="0"/>
          </a:p>
          <a:p>
            <a:r>
              <a:rPr lang="it-IT" dirty="0" smtClean="0"/>
              <a:t>Solidali qui tutti noi in trincea,</a:t>
            </a:r>
          </a:p>
          <a:p>
            <a:r>
              <a:rPr lang="it-IT" dirty="0" smtClean="0"/>
              <a:t>altri fratelli strappati alla vita</a:t>
            </a:r>
          </a:p>
          <a:p>
            <a:r>
              <a:rPr lang="it-IT" dirty="0" smtClean="0"/>
              <a:t>per questa guerra rea,</a:t>
            </a:r>
          </a:p>
          <a:p>
            <a:r>
              <a:rPr lang="it-IT" dirty="0" smtClean="0"/>
              <a:t>nel dolore sopportiamo la fatica.</a:t>
            </a:r>
          </a:p>
          <a:p>
            <a:endParaRPr lang="it-IT" dirty="0" smtClean="0"/>
          </a:p>
          <a:p>
            <a:r>
              <a:rPr lang="it-IT" dirty="0" smtClean="0"/>
              <a:t>Passano interminabili ore,</a:t>
            </a:r>
          </a:p>
          <a:p>
            <a:r>
              <a:rPr lang="it-IT" dirty="0" smtClean="0"/>
              <a:t>ma non dimentichiamo dei corpi di aver cura,</a:t>
            </a:r>
          </a:p>
          <a:p>
            <a:r>
              <a:rPr lang="it-IT" dirty="0" smtClean="0"/>
              <a:t>in attesa del nemico invasore</a:t>
            </a:r>
          </a:p>
          <a:p>
            <a:r>
              <a:rPr lang="it-IT" dirty="0" smtClean="0"/>
              <a:t>ogni luogo diventa una degna sepoltura.</a:t>
            </a:r>
          </a:p>
          <a:p>
            <a:endParaRPr lang="it-IT" dirty="0" smtClean="0"/>
          </a:p>
          <a:p>
            <a:r>
              <a:rPr lang="it-IT" dirty="0" smtClean="0"/>
              <a:t>Non vi è paura della morte,</a:t>
            </a:r>
          </a:p>
          <a:p>
            <a:r>
              <a:rPr lang="it-IT" dirty="0" smtClean="0"/>
              <a:t>ma angoscioso è il pensiero per i cari lontani,</a:t>
            </a:r>
          </a:p>
          <a:p>
            <a:r>
              <a:rPr lang="it-IT" dirty="0" smtClean="0"/>
              <a:t>cuori che piangeranno per una triste sorte</a:t>
            </a:r>
          </a:p>
          <a:p>
            <a:r>
              <a:rPr lang="it-IT" dirty="0" smtClean="0"/>
              <a:t>senza il corpo amato tra le mani.</a:t>
            </a:r>
          </a:p>
          <a:p>
            <a:r>
              <a:rPr lang="it-IT" dirty="0" smtClean="0"/>
              <a:t>                                                                                                                   </a:t>
            </a:r>
          </a:p>
          <a:p>
            <a:r>
              <a:rPr lang="it-IT" dirty="0" smtClean="0"/>
              <a:t>                                          NICOLAS CUCINOTTA</a:t>
            </a:r>
          </a:p>
          <a:p>
            <a:r>
              <a:rPr lang="it-IT" dirty="0" smtClean="0"/>
              <a:t>                                          CLASSE 3^B scuola secondaria</a:t>
            </a:r>
          </a:p>
          <a:p>
            <a:r>
              <a:rPr lang="it-IT" dirty="0" smtClean="0"/>
              <a:t>                                                 I.C. PASCOLI-CRISPI</a:t>
            </a:r>
            <a:endParaRPr lang="it-IT" dirty="0"/>
          </a:p>
        </p:txBody>
      </p:sp>
    </p:spTree>
    <p:extLst>
      <p:ext uri="{BB962C8B-B14F-4D97-AF65-F5344CB8AC3E}">
        <p14:creationId xmlns:p14="http://schemas.microsoft.com/office/powerpoint/2010/main" val="75111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33061" y="929388"/>
            <a:ext cx="9673390" cy="5755422"/>
          </a:xfrm>
          <a:prstGeom prst="rect">
            <a:avLst/>
          </a:prstGeom>
        </p:spPr>
        <p:txBody>
          <a:bodyPr wrap="square">
            <a:spAutoFit/>
          </a:bodyPr>
          <a:lstStyle/>
          <a:p>
            <a:r>
              <a:rPr lang="it-IT" dirty="0" smtClean="0"/>
              <a:t>Milite Ignoto </a:t>
            </a:r>
          </a:p>
          <a:p>
            <a:endParaRPr lang="it-IT" dirty="0" smtClean="0"/>
          </a:p>
          <a:p>
            <a:r>
              <a:rPr lang="it-IT" dirty="0" smtClean="0"/>
              <a:t>Scultura bronzea in movimento .</a:t>
            </a:r>
          </a:p>
          <a:p>
            <a:r>
              <a:rPr lang="it-IT" dirty="0" smtClean="0"/>
              <a:t>Ti ergi al cielo colma di valore e di pietà all’unisono </a:t>
            </a:r>
          </a:p>
          <a:p>
            <a:r>
              <a:rPr lang="it-IT" dirty="0" smtClean="0"/>
              <a:t>Ti ergi nei prati, negli affacci, nelle piazze, tra i borghi, innanzi ai mari, </a:t>
            </a:r>
          </a:p>
          <a:p>
            <a:r>
              <a:rPr lang="it-IT" dirty="0" smtClean="0"/>
              <a:t>Tra le rocce di un monte dal sanguinoso passato.</a:t>
            </a:r>
          </a:p>
          <a:p>
            <a:endParaRPr lang="it-IT" dirty="0" smtClean="0"/>
          </a:p>
          <a:p>
            <a:r>
              <a:rPr lang="it-IT" dirty="0" smtClean="0"/>
              <a:t>Ricordi lui , ricordi i tanti , ricordi i figli , i padri , i mariti , i mille e mille </a:t>
            </a:r>
          </a:p>
          <a:p>
            <a:r>
              <a:rPr lang="it-IT" dirty="0" smtClean="0"/>
              <a:t>Che per dar nome, dignità e libertà ad un popolo</a:t>
            </a:r>
          </a:p>
          <a:p>
            <a:r>
              <a:rPr lang="it-IT" dirty="0" smtClean="0"/>
              <a:t>Persero il volto, il pianto dei cari accorato su una lapide, un fiore, un nome </a:t>
            </a:r>
          </a:p>
          <a:p>
            <a:r>
              <a:rPr lang="it-IT" dirty="0" smtClean="0"/>
              <a:t> e la speranza della vita.</a:t>
            </a:r>
          </a:p>
          <a:p>
            <a:endParaRPr lang="it-IT" dirty="0" smtClean="0"/>
          </a:p>
          <a:p>
            <a:r>
              <a:rPr lang="it-IT" dirty="0" smtClean="0"/>
              <a:t>Oh milite, ignoto non sei tu!</a:t>
            </a:r>
          </a:p>
          <a:p>
            <a:r>
              <a:rPr lang="it-IT" dirty="0" smtClean="0"/>
              <a:t> Ignoto non è il tuo volto né il tuo nome!</a:t>
            </a:r>
          </a:p>
          <a:p>
            <a:r>
              <a:rPr lang="it-IT" dirty="0" smtClean="0"/>
              <a:t>Ignoto il senso per cui, sulla nostra Terra, ogni metro ha un diverso nome,</a:t>
            </a:r>
          </a:p>
          <a:p>
            <a:r>
              <a:rPr lang="it-IT" dirty="0" smtClean="0"/>
              <a:t>Un diverso ideale, una diversa lingua, una diversa bandiera, una diversa legge, un diverso Dio!</a:t>
            </a:r>
          </a:p>
          <a:p>
            <a:r>
              <a:rPr lang="it-IT" sz="1600" dirty="0" smtClean="0"/>
              <a:t>                             </a:t>
            </a:r>
          </a:p>
          <a:p>
            <a:r>
              <a:rPr lang="it-IT" dirty="0" smtClean="0"/>
              <a:t>          </a:t>
            </a:r>
            <a:r>
              <a:rPr lang="it-IT" sz="1400" dirty="0" smtClean="0"/>
              <a:t>Vito Gaio Arena </a:t>
            </a:r>
          </a:p>
          <a:p>
            <a:r>
              <a:rPr lang="it-IT" sz="1400" dirty="0" smtClean="0"/>
              <a:t>             III B , Istituto Comprensivo Pascoli </a:t>
            </a:r>
            <a:r>
              <a:rPr lang="it-IT" sz="1400" dirty="0" err="1" smtClean="0"/>
              <a:t>Crispi</a:t>
            </a:r>
            <a:r>
              <a:rPr lang="it-IT" sz="1400" dirty="0" smtClean="0"/>
              <a:t> , Messina</a:t>
            </a:r>
          </a:p>
          <a:p>
            <a:r>
              <a:rPr lang="it-IT" sz="1400" dirty="0" smtClean="0"/>
              <a:t>             Scuola secondaria 1°grado</a:t>
            </a:r>
            <a:endParaRPr lang="it-IT" sz="1400" dirty="0"/>
          </a:p>
        </p:txBody>
      </p:sp>
    </p:spTree>
    <p:extLst>
      <p:ext uri="{BB962C8B-B14F-4D97-AF65-F5344CB8AC3E}">
        <p14:creationId xmlns:p14="http://schemas.microsoft.com/office/powerpoint/2010/main" val="2557623633"/>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40</TotalTime>
  <Words>1963</Words>
  <Application>Microsoft Office PowerPoint</Application>
  <PresentationFormat>Widescreen</PresentationFormat>
  <Paragraphs>159</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Century Gothic</vt:lpstr>
      <vt:lpstr>Wingdings 3</vt:lpstr>
      <vt:lpstr>Filo</vt:lpstr>
      <vt:lpstr>L’I.C. PASCOLI -CRISPI ricorda il 4 Novembre e dialoga con il Ministro Bianchi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L’INCONTRO CON IL MINISTRO DELL’ISTRUZIONE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 PASCOLI -CRISPI ricorda il 4 Novembre</dc:title>
  <dc:creator>Patrizia</dc:creator>
  <cp:lastModifiedBy>Patrizia</cp:lastModifiedBy>
  <cp:revision>10</cp:revision>
  <dcterms:created xsi:type="dcterms:W3CDTF">2021-11-08T14:23:18Z</dcterms:created>
  <dcterms:modified xsi:type="dcterms:W3CDTF">2021-11-08T15:03:19Z</dcterms:modified>
</cp:coreProperties>
</file>