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2" r:id="rId6"/>
    <p:sldId id="260" r:id="rId7"/>
    <p:sldId id="261"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D2E04F-14DF-4DE2-A663-85512C9638BF}" v="163" dt="2021-04-21T20:30:09.2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0" d="100"/>
          <a:sy n="70" d="100"/>
        </p:scale>
        <p:origin x="472"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melodangelo220@outlook.it" userId="5afc3322e1be8b59" providerId="LiveId" clId="{94D2E04F-14DF-4DE2-A663-85512C9638BF}"/>
    <pc:docChg chg="undo custSel modSld">
      <pc:chgData name="carmelodangelo220@outlook.it" userId="5afc3322e1be8b59" providerId="LiveId" clId="{94D2E04F-14DF-4DE2-A663-85512C9638BF}" dt="2021-04-21T20:30:09.250" v="137" actId="20577"/>
      <pc:docMkLst>
        <pc:docMk/>
      </pc:docMkLst>
      <pc:sldChg chg="modSp mod modTransition modAnim">
        <pc:chgData name="carmelodangelo220@outlook.it" userId="5afc3322e1be8b59" providerId="LiveId" clId="{94D2E04F-14DF-4DE2-A663-85512C9638BF}" dt="2021-04-21T19:53:46.859" v="109" actId="14100"/>
        <pc:sldMkLst>
          <pc:docMk/>
          <pc:sldMk cId="3224016195" sldId="256"/>
        </pc:sldMkLst>
        <pc:picChg chg="mod">
          <ac:chgData name="carmelodangelo220@outlook.it" userId="5afc3322e1be8b59" providerId="LiveId" clId="{94D2E04F-14DF-4DE2-A663-85512C9638BF}" dt="2021-04-21T19:53:46.859" v="109" actId="14100"/>
          <ac:picMkLst>
            <pc:docMk/>
            <pc:sldMk cId="3224016195" sldId="256"/>
            <ac:picMk id="2" creationId="{0893896E-A251-43FA-A7C9-C0D4DF4B4710}"/>
          </ac:picMkLst>
        </pc:picChg>
      </pc:sldChg>
      <pc:sldChg chg="addSp delSp modSp mod modTransition addAnim delAnim modAnim">
        <pc:chgData name="carmelodangelo220@outlook.it" userId="5afc3322e1be8b59" providerId="LiveId" clId="{94D2E04F-14DF-4DE2-A663-85512C9638BF}" dt="2021-04-21T19:46:56.315" v="65"/>
        <pc:sldMkLst>
          <pc:docMk/>
          <pc:sldMk cId="4107355614" sldId="257"/>
        </pc:sldMkLst>
        <pc:picChg chg="del mod">
          <ac:chgData name="carmelodangelo220@outlook.it" userId="5afc3322e1be8b59" providerId="LiveId" clId="{94D2E04F-14DF-4DE2-A663-85512C9638BF}" dt="2021-04-15T15:44:11.835" v="39" actId="478"/>
          <ac:picMkLst>
            <pc:docMk/>
            <pc:sldMk cId="4107355614" sldId="257"/>
            <ac:picMk id="4" creationId="{AC457DCD-D0E8-4109-9FA8-6206DB1A6D44}"/>
          </ac:picMkLst>
        </pc:picChg>
        <pc:picChg chg="add del mod">
          <ac:chgData name="carmelodangelo220@outlook.it" userId="5afc3322e1be8b59" providerId="LiveId" clId="{94D2E04F-14DF-4DE2-A663-85512C9638BF}" dt="2021-04-15T15:59:27.373" v="44" actId="478"/>
          <ac:picMkLst>
            <pc:docMk/>
            <pc:sldMk cId="4107355614" sldId="257"/>
            <ac:picMk id="5" creationId="{238D4D57-2395-4912-B05E-EC0CF5AEF0CE}"/>
          </ac:picMkLst>
        </pc:picChg>
        <pc:picChg chg="add mod">
          <ac:chgData name="carmelodangelo220@outlook.it" userId="5afc3322e1be8b59" providerId="LiveId" clId="{94D2E04F-14DF-4DE2-A663-85512C9638BF}" dt="2021-04-15T16:01:31.786" v="49" actId="1076"/>
          <ac:picMkLst>
            <pc:docMk/>
            <pc:sldMk cId="4107355614" sldId="257"/>
            <ac:picMk id="9" creationId="{BA4E6B98-8FB5-4329-993C-5154514EF388}"/>
          </ac:picMkLst>
        </pc:picChg>
      </pc:sldChg>
      <pc:sldChg chg="modTransition modAnim">
        <pc:chgData name="carmelodangelo220@outlook.it" userId="5afc3322e1be8b59" providerId="LiveId" clId="{94D2E04F-14DF-4DE2-A663-85512C9638BF}" dt="2021-04-21T19:54:50.625" v="116"/>
        <pc:sldMkLst>
          <pc:docMk/>
          <pc:sldMk cId="1104854318" sldId="258"/>
        </pc:sldMkLst>
      </pc:sldChg>
      <pc:sldChg chg="modSp modTransition modAnim">
        <pc:chgData name="carmelodangelo220@outlook.it" userId="5afc3322e1be8b59" providerId="LiveId" clId="{94D2E04F-14DF-4DE2-A663-85512C9638BF}" dt="2021-04-21T20:30:09.250" v="137" actId="20577"/>
        <pc:sldMkLst>
          <pc:docMk/>
          <pc:sldMk cId="1596251049" sldId="259"/>
        </pc:sldMkLst>
        <pc:spChg chg="mod">
          <ac:chgData name="carmelodangelo220@outlook.it" userId="5afc3322e1be8b59" providerId="LiveId" clId="{94D2E04F-14DF-4DE2-A663-85512C9638BF}" dt="2021-04-21T20:30:09.250" v="137" actId="20577"/>
          <ac:spMkLst>
            <pc:docMk/>
            <pc:sldMk cId="1596251049" sldId="259"/>
            <ac:spMk id="11" creationId="{B6317D89-E289-4161-BFEF-3345761D98DB}"/>
          </ac:spMkLst>
        </pc:spChg>
        <pc:spChg chg="mod">
          <ac:chgData name="carmelodangelo220@outlook.it" userId="5afc3322e1be8b59" providerId="LiveId" clId="{94D2E04F-14DF-4DE2-A663-85512C9638BF}" dt="2021-04-15T15:08:19.242" v="2" actId="20577"/>
          <ac:spMkLst>
            <pc:docMk/>
            <pc:sldMk cId="1596251049" sldId="259"/>
            <ac:spMk id="13" creationId="{50820B2D-A526-4536-AD6B-573760110ADE}"/>
          </ac:spMkLst>
        </pc:spChg>
      </pc:sldChg>
      <pc:sldChg chg="modSp mod modTransition modAnim">
        <pc:chgData name="carmelodangelo220@outlook.it" userId="5afc3322e1be8b59" providerId="LiveId" clId="{94D2E04F-14DF-4DE2-A663-85512C9638BF}" dt="2021-04-21T20:00:30.386" v="119" actId="1076"/>
        <pc:sldMkLst>
          <pc:docMk/>
          <pc:sldMk cId="1127728179" sldId="260"/>
        </pc:sldMkLst>
        <pc:picChg chg="mod">
          <ac:chgData name="carmelodangelo220@outlook.it" userId="5afc3322e1be8b59" providerId="LiveId" clId="{94D2E04F-14DF-4DE2-A663-85512C9638BF}" dt="2021-04-21T20:00:30.386" v="119" actId="1076"/>
          <ac:picMkLst>
            <pc:docMk/>
            <pc:sldMk cId="1127728179" sldId="260"/>
            <ac:picMk id="3" creationId="{3AF3B0B9-4182-4E4E-9C48-D4A633F99680}"/>
          </ac:picMkLst>
        </pc:picChg>
      </pc:sldChg>
      <pc:sldChg chg="modSp mod modTransition modAnim">
        <pc:chgData name="carmelodangelo220@outlook.it" userId="5afc3322e1be8b59" providerId="LiveId" clId="{94D2E04F-14DF-4DE2-A663-85512C9638BF}" dt="2021-04-21T20:29:49.788" v="136" actId="1076"/>
        <pc:sldMkLst>
          <pc:docMk/>
          <pc:sldMk cId="3203146454" sldId="261"/>
        </pc:sldMkLst>
        <pc:spChg chg="mod">
          <ac:chgData name="carmelodangelo220@outlook.it" userId="5afc3322e1be8b59" providerId="LiveId" clId="{94D2E04F-14DF-4DE2-A663-85512C9638BF}" dt="2021-04-21T20:29:45.502" v="135" actId="1076"/>
          <ac:spMkLst>
            <pc:docMk/>
            <pc:sldMk cId="3203146454" sldId="261"/>
            <ac:spMk id="8" creationId="{096EBCEA-CFCE-4BFA-945B-5D6E4B7B682F}"/>
          </ac:spMkLst>
        </pc:spChg>
        <pc:spChg chg="mod">
          <ac:chgData name="carmelodangelo220@outlook.it" userId="5afc3322e1be8b59" providerId="LiveId" clId="{94D2E04F-14DF-4DE2-A663-85512C9638BF}" dt="2021-04-21T20:29:49.788" v="136" actId="1076"/>
          <ac:spMkLst>
            <pc:docMk/>
            <pc:sldMk cId="3203146454" sldId="261"/>
            <ac:spMk id="9" creationId="{3006E7D3-A7F2-4BC8-8D87-30B08EF1DC80}"/>
          </ac:spMkLst>
        </pc:spChg>
      </pc:sldChg>
      <pc:sldChg chg="modSp modTransition modAnim">
        <pc:chgData name="carmelodangelo220@outlook.it" userId="5afc3322e1be8b59" providerId="LiveId" clId="{94D2E04F-14DF-4DE2-A663-85512C9638BF}" dt="2021-04-21T20:26:01.613" v="121"/>
        <pc:sldMkLst>
          <pc:docMk/>
          <pc:sldMk cId="3456417546" sldId="262"/>
        </pc:sldMkLst>
        <pc:spChg chg="mod">
          <ac:chgData name="carmelodangelo220@outlook.it" userId="5afc3322e1be8b59" providerId="LiveId" clId="{94D2E04F-14DF-4DE2-A663-85512C9638BF}" dt="2021-04-15T15:09:10.982" v="10" actId="20577"/>
          <ac:spMkLst>
            <pc:docMk/>
            <pc:sldMk cId="3456417546" sldId="262"/>
            <ac:spMk id="4" creationId="{862FC8C2-6C71-4A3B-AAC4-79FAAE45008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F801B01-58B7-4319-8C07-B16E158A58EF}" type="datetimeFigureOut">
              <a:rPr lang="it-IT" smtClean="0"/>
              <a:t>02/05/2021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FD5C83B-80F3-466E-A981-62D0398E3B09}" type="slidenum">
              <a:rPr lang="it-IT" smtClean="0"/>
              <a:t>‹N›</a:t>
            </a:fld>
            <a:endParaRPr lang="it-IT"/>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6099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9F801B01-58B7-4319-8C07-B16E158A58EF}" type="datetimeFigureOut">
              <a:rPr lang="it-IT" smtClean="0"/>
              <a:t>02/05/2021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FD5C83B-80F3-466E-A981-62D0398E3B09}" type="slidenum">
              <a:rPr lang="it-IT" smtClean="0"/>
              <a:t>‹N›</a:t>
            </a:fld>
            <a:endParaRPr lang="it-IT"/>
          </a:p>
        </p:txBody>
      </p:sp>
    </p:spTree>
    <p:extLst>
      <p:ext uri="{BB962C8B-B14F-4D97-AF65-F5344CB8AC3E}">
        <p14:creationId xmlns:p14="http://schemas.microsoft.com/office/powerpoint/2010/main" val="2878112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F801B01-58B7-4319-8C07-B16E158A58EF}" type="datetimeFigureOut">
              <a:rPr lang="it-IT" smtClean="0"/>
              <a:t>02/05/2021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FD5C83B-80F3-466E-A981-62D0398E3B09}" type="slidenum">
              <a:rPr lang="it-IT" smtClean="0"/>
              <a:t>‹N›</a:t>
            </a:fld>
            <a:endParaRPr lang="it-IT"/>
          </a:p>
        </p:txBody>
      </p:sp>
    </p:spTree>
    <p:extLst>
      <p:ext uri="{BB962C8B-B14F-4D97-AF65-F5344CB8AC3E}">
        <p14:creationId xmlns:p14="http://schemas.microsoft.com/office/powerpoint/2010/main" val="1621786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F801B01-58B7-4319-8C07-B16E158A58EF}" type="datetimeFigureOut">
              <a:rPr lang="it-IT" smtClean="0"/>
              <a:t>02/05/2021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FD5C83B-80F3-466E-A981-62D0398E3B09}" type="slidenum">
              <a:rPr lang="it-IT" smtClean="0"/>
              <a:t>‹N›</a:t>
            </a:fld>
            <a:endParaRPr lang="it-IT"/>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635445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F801B01-58B7-4319-8C07-B16E158A58EF}" type="datetimeFigureOut">
              <a:rPr lang="it-IT" smtClean="0"/>
              <a:t>02/05/2021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FD5C83B-80F3-466E-A981-62D0398E3B09}" type="slidenum">
              <a:rPr lang="it-IT" smtClean="0"/>
              <a:t>‹N›</a:t>
            </a:fld>
            <a:endParaRPr lang="it-IT"/>
          </a:p>
        </p:txBody>
      </p:sp>
    </p:spTree>
    <p:extLst>
      <p:ext uri="{BB962C8B-B14F-4D97-AF65-F5344CB8AC3E}">
        <p14:creationId xmlns:p14="http://schemas.microsoft.com/office/powerpoint/2010/main" val="4143531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F801B01-58B7-4319-8C07-B16E158A58EF}" type="datetimeFigureOut">
              <a:rPr lang="it-IT" smtClean="0"/>
              <a:t>02/05/2021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FD5C83B-80F3-466E-A981-62D0398E3B09}" type="slidenum">
              <a:rPr lang="it-IT" smtClean="0"/>
              <a:t>‹N›</a:t>
            </a:fld>
            <a:endParaRPr lang="it-IT"/>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88797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F801B01-58B7-4319-8C07-B16E158A58EF}" type="datetimeFigureOut">
              <a:rPr lang="it-IT" smtClean="0"/>
              <a:t>02/05/2021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FD5C83B-80F3-466E-A981-62D0398E3B09}" type="slidenum">
              <a:rPr lang="it-IT" smtClean="0"/>
              <a:t>‹N›</a:t>
            </a:fld>
            <a:endParaRPr lang="it-IT"/>
          </a:p>
        </p:txBody>
      </p:sp>
    </p:spTree>
    <p:extLst>
      <p:ext uri="{BB962C8B-B14F-4D97-AF65-F5344CB8AC3E}">
        <p14:creationId xmlns:p14="http://schemas.microsoft.com/office/powerpoint/2010/main" val="2465645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F801B01-58B7-4319-8C07-B16E158A58EF}" type="datetimeFigureOut">
              <a:rPr lang="it-IT" smtClean="0"/>
              <a:t>02/05/2021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FD5C83B-80F3-466E-A981-62D0398E3B09}" type="slidenum">
              <a:rPr lang="it-IT" smtClean="0"/>
              <a:t>‹N›</a:t>
            </a:fld>
            <a:endParaRPr lang="it-IT"/>
          </a:p>
        </p:txBody>
      </p:sp>
    </p:spTree>
    <p:extLst>
      <p:ext uri="{BB962C8B-B14F-4D97-AF65-F5344CB8AC3E}">
        <p14:creationId xmlns:p14="http://schemas.microsoft.com/office/powerpoint/2010/main" val="3325776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F801B01-58B7-4319-8C07-B16E158A58EF}" type="datetimeFigureOut">
              <a:rPr lang="it-IT" smtClean="0"/>
              <a:t>02/05/2021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FD5C83B-80F3-466E-A981-62D0398E3B09}" type="slidenum">
              <a:rPr lang="it-IT" smtClean="0"/>
              <a:t>‹N›</a:t>
            </a:fld>
            <a:endParaRPr lang="it-IT"/>
          </a:p>
        </p:txBody>
      </p:sp>
    </p:spTree>
    <p:extLst>
      <p:ext uri="{BB962C8B-B14F-4D97-AF65-F5344CB8AC3E}">
        <p14:creationId xmlns:p14="http://schemas.microsoft.com/office/powerpoint/2010/main" val="172833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F801B01-58B7-4319-8C07-B16E158A58EF}" type="datetimeFigureOut">
              <a:rPr lang="it-IT" smtClean="0"/>
              <a:t>02/05/2021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FD5C83B-80F3-466E-A981-62D0398E3B09}" type="slidenum">
              <a:rPr lang="it-IT" smtClean="0"/>
              <a:t>‹N›</a:t>
            </a:fld>
            <a:endParaRPr lang="it-IT"/>
          </a:p>
        </p:txBody>
      </p:sp>
    </p:spTree>
    <p:extLst>
      <p:ext uri="{BB962C8B-B14F-4D97-AF65-F5344CB8AC3E}">
        <p14:creationId xmlns:p14="http://schemas.microsoft.com/office/powerpoint/2010/main" val="1505403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F801B01-58B7-4319-8C07-B16E158A58EF}" type="datetimeFigureOut">
              <a:rPr lang="it-IT" smtClean="0"/>
              <a:t>02/05/2021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FD5C83B-80F3-466E-A981-62D0398E3B09}" type="slidenum">
              <a:rPr lang="it-IT" smtClean="0"/>
              <a:t>‹N›</a:t>
            </a:fld>
            <a:endParaRPr lang="it-IT"/>
          </a:p>
        </p:txBody>
      </p:sp>
    </p:spTree>
    <p:extLst>
      <p:ext uri="{BB962C8B-B14F-4D97-AF65-F5344CB8AC3E}">
        <p14:creationId xmlns:p14="http://schemas.microsoft.com/office/powerpoint/2010/main" val="859855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9F801B01-58B7-4319-8C07-B16E158A58EF}" type="datetimeFigureOut">
              <a:rPr lang="it-IT" smtClean="0"/>
              <a:t>02/05/2021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FD5C83B-80F3-466E-A981-62D0398E3B09}" type="slidenum">
              <a:rPr lang="it-IT" smtClean="0"/>
              <a:t>‹N›</a:t>
            </a:fld>
            <a:endParaRPr lang="it-IT"/>
          </a:p>
        </p:txBody>
      </p:sp>
    </p:spTree>
    <p:extLst>
      <p:ext uri="{BB962C8B-B14F-4D97-AF65-F5344CB8AC3E}">
        <p14:creationId xmlns:p14="http://schemas.microsoft.com/office/powerpoint/2010/main" val="1315361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F801B01-58B7-4319-8C07-B16E158A58EF}" type="datetimeFigureOut">
              <a:rPr lang="it-IT" smtClean="0"/>
              <a:t>02/05/2021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FD5C83B-80F3-466E-A981-62D0398E3B09}" type="slidenum">
              <a:rPr lang="it-IT" smtClean="0"/>
              <a:t>‹N›</a:t>
            </a:fld>
            <a:endParaRPr lang="it-IT"/>
          </a:p>
        </p:txBody>
      </p:sp>
    </p:spTree>
    <p:extLst>
      <p:ext uri="{BB962C8B-B14F-4D97-AF65-F5344CB8AC3E}">
        <p14:creationId xmlns:p14="http://schemas.microsoft.com/office/powerpoint/2010/main" val="2304919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9F801B01-58B7-4319-8C07-B16E158A58EF}" type="datetimeFigureOut">
              <a:rPr lang="it-IT" smtClean="0"/>
              <a:t>02/05/2021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FD5C83B-80F3-466E-A981-62D0398E3B09}" type="slidenum">
              <a:rPr lang="it-IT" smtClean="0"/>
              <a:t>‹N›</a:t>
            </a:fld>
            <a:endParaRPr lang="it-IT"/>
          </a:p>
        </p:txBody>
      </p:sp>
    </p:spTree>
    <p:extLst>
      <p:ext uri="{BB962C8B-B14F-4D97-AF65-F5344CB8AC3E}">
        <p14:creationId xmlns:p14="http://schemas.microsoft.com/office/powerpoint/2010/main" val="348187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01B01-58B7-4319-8C07-B16E158A58EF}" type="datetimeFigureOut">
              <a:rPr lang="it-IT" smtClean="0"/>
              <a:t>02/05/2021</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FD5C83B-80F3-466E-A981-62D0398E3B09}" type="slidenum">
              <a:rPr lang="it-IT" smtClean="0"/>
              <a:t>‹N›</a:t>
            </a:fld>
            <a:endParaRPr lang="it-IT"/>
          </a:p>
        </p:txBody>
      </p:sp>
    </p:spTree>
    <p:extLst>
      <p:ext uri="{BB962C8B-B14F-4D97-AF65-F5344CB8AC3E}">
        <p14:creationId xmlns:p14="http://schemas.microsoft.com/office/powerpoint/2010/main" val="4210162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F801B01-58B7-4319-8C07-B16E158A58EF}" type="datetimeFigureOut">
              <a:rPr lang="it-IT" smtClean="0"/>
              <a:t>02/05/2021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FD5C83B-80F3-466E-A981-62D0398E3B09}" type="slidenum">
              <a:rPr lang="it-IT" smtClean="0"/>
              <a:t>‹N›</a:t>
            </a:fld>
            <a:endParaRPr lang="it-IT"/>
          </a:p>
        </p:txBody>
      </p:sp>
    </p:spTree>
    <p:extLst>
      <p:ext uri="{BB962C8B-B14F-4D97-AF65-F5344CB8AC3E}">
        <p14:creationId xmlns:p14="http://schemas.microsoft.com/office/powerpoint/2010/main" val="4029090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it-IT"/>
              <a:t>Fare clic per modificare lo stile del titolo dello schema</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F801B01-58B7-4319-8C07-B16E158A58EF}" type="datetimeFigureOut">
              <a:rPr lang="it-IT" smtClean="0"/>
              <a:t>02/05/2021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FD5C83B-80F3-466E-A981-62D0398E3B09}" type="slidenum">
              <a:rPr lang="it-IT" smtClean="0"/>
              <a:t>‹N›</a:t>
            </a:fld>
            <a:endParaRPr lang="it-IT"/>
          </a:p>
        </p:txBody>
      </p:sp>
    </p:spTree>
    <p:extLst>
      <p:ext uri="{BB962C8B-B14F-4D97-AF65-F5344CB8AC3E}">
        <p14:creationId xmlns:p14="http://schemas.microsoft.com/office/powerpoint/2010/main" val="3936548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F801B01-58B7-4319-8C07-B16E158A58EF}" type="datetimeFigureOut">
              <a:rPr lang="it-IT" smtClean="0"/>
              <a:t>02/05/2021</a:t>
            </a:fld>
            <a:endParaRPr lang="it-IT"/>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it-IT"/>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FD5C83B-80F3-466E-A981-62D0398E3B09}" type="slidenum">
              <a:rPr lang="it-IT" smtClean="0"/>
              <a:t>‹N›</a:t>
            </a:fld>
            <a:endParaRPr lang="it-IT"/>
          </a:p>
        </p:txBody>
      </p:sp>
    </p:spTree>
    <p:extLst>
      <p:ext uri="{BB962C8B-B14F-4D97-AF65-F5344CB8AC3E}">
        <p14:creationId xmlns:p14="http://schemas.microsoft.com/office/powerpoint/2010/main" val="3864436201"/>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image" Target="../media/image3.jpe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Scarica sfondi tsunami, la grande onda, oceano, onde, acqua per desktop  libero. Immagini sfondo del desktop libero">
            <a:extLst>
              <a:ext uri="{FF2B5EF4-FFF2-40B4-BE49-F238E27FC236}">
                <a16:creationId xmlns="" xmlns:a16="http://schemas.microsoft.com/office/drawing/2014/main" id="{909038C2-88E6-40CC-BE73-686EBA04C2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6" b="888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 xmlns:a16="http://schemas.microsoft.com/office/drawing/2014/main" id="{E4D3D614-1222-46FE-8902-5DA4C2774216}"/>
              </a:ext>
            </a:extLst>
          </p:cNvPr>
          <p:cNvSpPr txBox="1"/>
          <p:nvPr/>
        </p:nvSpPr>
        <p:spPr>
          <a:xfrm rot="21326760">
            <a:off x="3198928" y="4312818"/>
            <a:ext cx="5324360" cy="1200329"/>
          </a:xfrm>
          <a:prstGeom prst="rect">
            <a:avLst/>
          </a:prstGeom>
          <a:noFill/>
        </p:spPr>
        <p:txBody>
          <a:bodyPr wrap="square" rtlCol="0">
            <a:prstTxWarp prst="textCircle">
              <a:avLst>
                <a:gd name="adj" fmla="val 11376105"/>
              </a:avLst>
            </a:prstTxWarp>
            <a:spAutoFit/>
            <a:scene3d>
              <a:camera prst="perspectiveHeroicExtremeRightFacing"/>
              <a:lightRig rig="threePt" dir="t"/>
            </a:scene3d>
          </a:bodyPr>
          <a:lstStyle/>
          <a:p>
            <a:r>
              <a:rPr lang="it-IT" sz="7200" b="1" dirty="0">
                <a:ln w="12700">
                  <a:solidFill>
                    <a:schemeClr val="accent1"/>
                  </a:solidFill>
                  <a:prstDash val="solid"/>
                </a:ln>
                <a:solidFill>
                  <a:srgbClr val="33CCFF"/>
                </a:solidFill>
                <a:effectLst>
                  <a:outerShdw dist="38100" dir="2640000" algn="bl" rotWithShape="0">
                    <a:schemeClr val="accent1"/>
                  </a:outerShdw>
                </a:effectLst>
                <a:latin typeface="Aharoni" panose="02010803020104030203" pitchFamily="2" charset="-79"/>
                <a:cs typeface="Aharoni" panose="02010803020104030203" pitchFamily="2" charset="-79"/>
              </a:rPr>
              <a:t>Gli Tsunami</a:t>
            </a:r>
          </a:p>
        </p:txBody>
      </p:sp>
      <p:pic>
        <p:nvPicPr>
          <p:cNvPr id="2" name="Heavy-Splash-A3-www.fesliyanstudios.com">
            <a:hlinkClick r:id="" action="ppaction://media"/>
            <a:extLst>
              <a:ext uri="{FF2B5EF4-FFF2-40B4-BE49-F238E27FC236}">
                <a16:creationId xmlns="" xmlns:a16="http://schemas.microsoft.com/office/drawing/2014/main" id="{0893896E-A251-43FA-A7C9-C0D4DF4B47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rot="221043">
            <a:off x="366235" y="33756"/>
            <a:ext cx="230746" cy="230746"/>
          </a:xfrm>
          <a:prstGeom prst="rect">
            <a:avLst/>
          </a:prstGeom>
        </p:spPr>
      </p:pic>
    </p:spTree>
    <p:extLst>
      <p:ext uri="{BB962C8B-B14F-4D97-AF65-F5344CB8AC3E}">
        <p14:creationId xmlns:p14="http://schemas.microsoft.com/office/powerpoint/2010/main" val="3224016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4.375E-6 -4.81481E-6 L 4.375E-6 -0.07222 " pathEditMode="relative" rAng="0" ptsTypes="AA">
                                      <p:cBhvr>
                                        <p:cTn id="6" dur="250" accel="50000" decel="50000" autoRev="1" fill="hold">
                                          <p:stCondLst>
                                            <p:cond delay="0"/>
                                          </p:stCondLst>
                                        </p:cTn>
                                        <p:tgtEl>
                                          <p:spTgt spid="4">
                                            <p:txEl>
                                              <p:pRg st="0" end="0"/>
                                            </p:txEl>
                                          </p:spTgt>
                                        </p:tgtEl>
                                        <p:attrNameLst>
                                          <p:attrName>ppt_x</p:attrName>
                                          <p:attrName>ppt_y</p:attrName>
                                        </p:attrNameLst>
                                      </p:cBhvr>
                                      <p:rCtr x="0" y="-3611"/>
                                    </p:animMotion>
                                    <p:animRot by="1500000">
                                      <p:cBhvr>
                                        <p:cTn id="7" dur="125" fill="hold">
                                          <p:stCondLst>
                                            <p:cond delay="0"/>
                                          </p:stCondLst>
                                        </p:cTn>
                                        <p:tgtEl>
                                          <p:spTgt spid="4">
                                            <p:txEl>
                                              <p:pRg st="0" end="0"/>
                                            </p:txEl>
                                          </p:spTgt>
                                        </p:tgtEl>
                                        <p:attrNameLst>
                                          <p:attrName>r</p:attrName>
                                        </p:attrNameLst>
                                      </p:cBhvr>
                                    </p:animRot>
                                    <p:animRot by="-1500000">
                                      <p:cBhvr>
                                        <p:cTn id="8" dur="125" fill="hold">
                                          <p:stCondLst>
                                            <p:cond delay="125"/>
                                          </p:stCondLst>
                                        </p:cTn>
                                        <p:tgtEl>
                                          <p:spTgt spid="4">
                                            <p:txEl>
                                              <p:pRg st="0" end="0"/>
                                            </p:txEl>
                                          </p:spTgt>
                                        </p:tgtEl>
                                        <p:attrNameLst>
                                          <p:attrName>r</p:attrName>
                                        </p:attrNameLst>
                                      </p:cBhvr>
                                    </p:animRot>
                                    <p:animRot by="-1500000">
                                      <p:cBhvr>
                                        <p:cTn id="9" dur="125" fill="hold">
                                          <p:stCondLst>
                                            <p:cond delay="250"/>
                                          </p:stCondLst>
                                        </p:cTn>
                                        <p:tgtEl>
                                          <p:spTgt spid="4">
                                            <p:txEl>
                                              <p:pRg st="0" end="0"/>
                                            </p:txEl>
                                          </p:spTgt>
                                        </p:tgtEl>
                                        <p:attrNameLst>
                                          <p:attrName>r</p:attrName>
                                        </p:attrNameLst>
                                      </p:cBhvr>
                                    </p:animRot>
                                    <p:animRot by="1500000">
                                      <p:cBhvr>
                                        <p:cTn id="10" dur="125" fill="hold">
                                          <p:stCondLst>
                                            <p:cond delay="375"/>
                                          </p:stCondLst>
                                        </p:cTn>
                                        <p:tgtEl>
                                          <p:spTgt spid="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descr="Il fondale marino si sta dissolvendo, ed è colpa dell'uomo! -  blueplanetheart.it">
            <a:extLst>
              <a:ext uri="{FF2B5EF4-FFF2-40B4-BE49-F238E27FC236}">
                <a16:creationId xmlns="" xmlns:a16="http://schemas.microsoft.com/office/drawing/2014/main" id="{F0DF3AA0-1DA9-4ED1-9E0D-10A9174C8E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
          <a:stretch/>
        </p:blipFill>
        <p:spPr bwMode="auto">
          <a:xfrm>
            <a:off x="-1504" y="0"/>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con angoli arrotondati 5">
            <a:extLst>
              <a:ext uri="{FF2B5EF4-FFF2-40B4-BE49-F238E27FC236}">
                <a16:creationId xmlns="" xmlns:a16="http://schemas.microsoft.com/office/drawing/2014/main" id="{8A34CEE7-22F6-4C1C-AE61-D0218624D65E}"/>
              </a:ext>
            </a:extLst>
          </p:cNvPr>
          <p:cNvSpPr/>
          <p:nvPr/>
        </p:nvSpPr>
        <p:spPr>
          <a:xfrm>
            <a:off x="419878" y="345233"/>
            <a:ext cx="6089979" cy="1340954"/>
          </a:xfrm>
          <a:prstGeom prst="roundRect">
            <a:avLst>
              <a:gd name="adj" fmla="val 18901"/>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 xmlns:a16="http://schemas.microsoft.com/office/drawing/2014/main" id="{E51F76AF-1015-4079-B41E-2D4FA1BD124B}"/>
              </a:ext>
            </a:extLst>
          </p:cNvPr>
          <p:cNvSpPr txBox="1"/>
          <p:nvPr/>
        </p:nvSpPr>
        <p:spPr>
          <a:xfrm>
            <a:off x="611796" y="630989"/>
            <a:ext cx="5679347" cy="769441"/>
          </a:xfrm>
          <a:prstGeom prst="rect">
            <a:avLst/>
          </a:prstGeom>
          <a:noFill/>
        </p:spPr>
        <p:txBody>
          <a:bodyPr wrap="square" rtlCol="0">
            <a:spAutoFit/>
          </a:bodyPr>
          <a:lstStyle/>
          <a:p>
            <a:r>
              <a:rPr lang="it-IT" sz="4400" b="1" dirty="0">
                <a:ln w="9525">
                  <a:solidFill>
                    <a:schemeClr val="bg2">
                      <a:lumMod val="50000"/>
                    </a:schemeClr>
                  </a:solidFill>
                  <a:prstDash val="solid"/>
                </a:ln>
                <a:solidFill>
                  <a:schemeClr val="tx2">
                    <a:lumMod val="75000"/>
                  </a:schemeClr>
                </a:solidFill>
                <a:effectLst>
                  <a:outerShdw blurRad="12700" dist="38100" dir="2700000" algn="tl" rotWithShape="0">
                    <a:schemeClr val="accent5">
                      <a:lumMod val="60000"/>
                      <a:lumOff val="40000"/>
                    </a:schemeClr>
                  </a:outerShdw>
                </a:effectLst>
                <a:latin typeface="Aharoni" panose="02010803020104030203" pitchFamily="2" charset="-79"/>
                <a:cs typeface="Aharoni" panose="02010803020104030203" pitchFamily="2" charset="-79"/>
              </a:rPr>
              <a:t>Scaletta Power Point </a:t>
            </a:r>
          </a:p>
        </p:txBody>
      </p:sp>
      <p:sp>
        <p:nvSpPr>
          <p:cNvPr id="8" name="CasellaDiTesto 7">
            <a:extLst>
              <a:ext uri="{FF2B5EF4-FFF2-40B4-BE49-F238E27FC236}">
                <a16:creationId xmlns="" xmlns:a16="http://schemas.microsoft.com/office/drawing/2014/main" id="{98B13B25-D7FA-4E7B-9AE9-6B9CA46DF71D}"/>
              </a:ext>
            </a:extLst>
          </p:cNvPr>
          <p:cNvSpPr txBox="1"/>
          <p:nvPr/>
        </p:nvSpPr>
        <p:spPr>
          <a:xfrm>
            <a:off x="419878" y="1971943"/>
            <a:ext cx="5676122" cy="769441"/>
          </a:xfrm>
          <a:prstGeom prst="rect">
            <a:avLst/>
          </a:prstGeom>
          <a:noFill/>
        </p:spPr>
        <p:txBody>
          <a:bodyPr wrap="square" rtlCol="0">
            <a:spAutoFit/>
            <a:scene3d>
              <a:camera prst="orthographicFront"/>
              <a:lightRig rig="threePt" dir="t"/>
            </a:scene3d>
            <a:sp3d extrusionH="57150">
              <a:bevelT h="25400" prst="softRound"/>
            </a:sp3d>
          </a:bodyPr>
          <a:lstStyle/>
          <a:p>
            <a:pPr marL="342900" indent="-342900">
              <a:buAutoNum type="arabicParenR"/>
            </a:pPr>
            <a:r>
              <a:rPr lang="it-IT" sz="4400" dirty="0">
                <a:ln>
                  <a:solidFill>
                    <a:schemeClr val="accent1">
                      <a:lumMod val="60000"/>
                      <a:lumOff val="40000"/>
                    </a:schemeClr>
                  </a:solidFill>
                </a:ln>
                <a:effectLst>
                  <a:glow rad="139700">
                    <a:schemeClr val="accent1">
                      <a:satMod val="175000"/>
                      <a:alpha val="40000"/>
                    </a:schemeClr>
                  </a:glow>
                </a:effectLst>
                <a:latin typeface="Bauhaus 93" panose="04030905020B02020C02" pitchFamily="82" charset="0"/>
              </a:rPr>
              <a:t>Cos’è uno Tsunami?</a:t>
            </a:r>
          </a:p>
        </p:txBody>
      </p:sp>
      <p:sp>
        <p:nvSpPr>
          <p:cNvPr id="12" name="CasellaDiTesto 11">
            <a:extLst>
              <a:ext uri="{FF2B5EF4-FFF2-40B4-BE49-F238E27FC236}">
                <a16:creationId xmlns="" xmlns:a16="http://schemas.microsoft.com/office/drawing/2014/main" id="{96FEDCBE-0941-437D-A0E3-317755CBC828}"/>
              </a:ext>
            </a:extLst>
          </p:cNvPr>
          <p:cNvSpPr txBox="1"/>
          <p:nvPr/>
        </p:nvSpPr>
        <p:spPr>
          <a:xfrm>
            <a:off x="419878" y="2850836"/>
            <a:ext cx="10234140" cy="769441"/>
          </a:xfrm>
          <a:prstGeom prst="rect">
            <a:avLst/>
          </a:prstGeom>
          <a:noFill/>
        </p:spPr>
        <p:txBody>
          <a:bodyPr wrap="square" rtlCol="0">
            <a:spAutoFit/>
            <a:scene3d>
              <a:camera prst="orthographicFront"/>
              <a:lightRig rig="threePt" dir="t"/>
            </a:scene3d>
            <a:sp3d extrusionH="57150">
              <a:bevelT h="25400" prst="softRound"/>
            </a:sp3d>
          </a:bodyPr>
          <a:lstStyle/>
          <a:p>
            <a:r>
              <a:rPr lang="it-IT" sz="4400" dirty="0">
                <a:ln>
                  <a:solidFill>
                    <a:schemeClr val="accent1">
                      <a:lumMod val="60000"/>
                      <a:lumOff val="40000"/>
                    </a:schemeClr>
                  </a:solidFill>
                </a:ln>
                <a:effectLst>
                  <a:glow rad="139700">
                    <a:schemeClr val="accent1">
                      <a:satMod val="175000"/>
                      <a:alpha val="40000"/>
                    </a:schemeClr>
                  </a:glow>
                </a:effectLst>
                <a:latin typeface="Bauhaus 93" panose="04030905020B02020C02" pitchFamily="82" charset="0"/>
              </a:rPr>
              <a:t>2) Gli Tsunami più importanti nella storia</a:t>
            </a:r>
          </a:p>
        </p:txBody>
      </p:sp>
      <p:sp>
        <p:nvSpPr>
          <p:cNvPr id="13" name="CasellaDiTesto 12">
            <a:extLst>
              <a:ext uri="{FF2B5EF4-FFF2-40B4-BE49-F238E27FC236}">
                <a16:creationId xmlns="" xmlns:a16="http://schemas.microsoft.com/office/drawing/2014/main" id="{325F38F7-5C76-4A01-9552-545DD3CE0286}"/>
              </a:ext>
            </a:extLst>
          </p:cNvPr>
          <p:cNvSpPr txBox="1"/>
          <p:nvPr/>
        </p:nvSpPr>
        <p:spPr>
          <a:xfrm>
            <a:off x="419878" y="3729729"/>
            <a:ext cx="5966514" cy="769441"/>
          </a:xfrm>
          <a:prstGeom prst="rect">
            <a:avLst/>
          </a:prstGeom>
          <a:noFill/>
        </p:spPr>
        <p:txBody>
          <a:bodyPr wrap="square" rtlCol="0">
            <a:spAutoFit/>
            <a:scene3d>
              <a:camera prst="orthographicFront"/>
              <a:lightRig rig="threePt" dir="t"/>
            </a:scene3d>
            <a:sp3d extrusionH="57150">
              <a:bevelT h="25400" prst="softRound"/>
            </a:sp3d>
          </a:bodyPr>
          <a:lstStyle/>
          <a:p>
            <a:r>
              <a:rPr lang="it-IT" sz="4400" dirty="0">
                <a:ln>
                  <a:solidFill>
                    <a:schemeClr val="accent1">
                      <a:lumMod val="60000"/>
                      <a:lumOff val="40000"/>
                    </a:schemeClr>
                  </a:solidFill>
                </a:ln>
                <a:effectLst>
                  <a:glow rad="139700">
                    <a:schemeClr val="accent1">
                      <a:satMod val="175000"/>
                      <a:alpha val="40000"/>
                    </a:schemeClr>
                  </a:glow>
                </a:effectLst>
                <a:latin typeface="Bauhaus 93" panose="04030905020B02020C02" pitchFamily="82" charset="0"/>
              </a:rPr>
              <a:t>3) Lo Tsunami del 1908</a:t>
            </a:r>
          </a:p>
        </p:txBody>
      </p:sp>
      <p:sp>
        <p:nvSpPr>
          <p:cNvPr id="14" name="CasellaDiTesto 13">
            <a:extLst>
              <a:ext uri="{FF2B5EF4-FFF2-40B4-BE49-F238E27FC236}">
                <a16:creationId xmlns="" xmlns:a16="http://schemas.microsoft.com/office/drawing/2014/main" id="{7C788E4B-464F-4655-AB3A-136C43988D06}"/>
              </a:ext>
            </a:extLst>
          </p:cNvPr>
          <p:cNvSpPr txBox="1"/>
          <p:nvPr/>
        </p:nvSpPr>
        <p:spPr>
          <a:xfrm>
            <a:off x="419878" y="4608622"/>
            <a:ext cx="5385732" cy="769441"/>
          </a:xfrm>
          <a:prstGeom prst="rect">
            <a:avLst/>
          </a:prstGeom>
          <a:noFill/>
        </p:spPr>
        <p:txBody>
          <a:bodyPr wrap="square" rtlCol="0">
            <a:spAutoFit/>
            <a:scene3d>
              <a:camera prst="orthographicFront"/>
              <a:lightRig rig="threePt" dir="t"/>
            </a:scene3d>
            <a:sp3d extrusionH="57150">
              <a:bevelT h="25400" prst="softRound"/>
            </a:sp3d>
          </a:bodyPr>
          <a:lstStyle/>
          <a:p>
            <a:r>
              <a:rPr lang="it-IT" sz="4400" dirty="0">
                <a:ln>
                  <a:solidFill>
                    <a:schemeClr val="accent1">
                      <a:lumMod val="60000"/>
                      <a:lumOff val="40000"/>
                    </a:schemeClr>
                  </a:solidFill>
                </a:ln>
                <a:effectLst>
                  <a:glow rad="139700">
                    <a:schemeClr val="accent1">
                      <a:satMod val="175000"/>
                      <a:alpha val="40000"/>
                    </a:schemeClr>
                  </a:glow>
                </a:effectLst>
                <a:latin typeface="Bauhaus 93" panose="04030905020B02020C02" pitchFamily="82" charset="0"/>
              </a:rPr>
              <a:t>4) Scaletta Zanclea</a:t>
            </a:r>
            <a:endParaRPr lang="it-IT" sz="4400" dirty="0"/>
          </a:p>
        </p:txBody>
      </p:sp>
      <p:sp>
        <p:nvSpPr>
          <p:cNvPr id="15" name="CasellaDiTesto 14">
            <a:extLst>
              <a:ext uri="{FF2B5EF4-FFF2-40B4-BE49-F238E27FC236}">
                <a16:creationId xmlns="" xmlns:a16="http://schemas.microsoft.com/office/drawing/2014/main" id="{E3369B02-3FBC-4BEA-BF18-84E3B79EEC07}"/>
              </a:ext>
            </a:extLst>
          </p:cNvPr>
          <p:cNvSpPr txBox="1"/>
          <p:nvPr/>
        </p:nvSpPr>
        <p:spPr>
          <a:xfrm>
            <a:off x="418354" y="5307686"/>
            <a:ext cx="2449585" cy="769441"/>
          </a:xfrm>
          <a:prstGeom prst="rect">
            <a:avLst/>
          </a:prstGeom>
          <a:noFill/>
        </p:spPr>
        <p:txBody>
          <a:bodyPr wrap="square" rtlCol="0">
            <a:spAutoFit/>
            <a:scene3d>
              <a:camera prst="orthographicFront"/>
              <a:lightRig rig="threePt" dir="t"/>
            </a:scene3d>
            <a:sp3d extrusionH="57150">
              <a:bevelT h="25400" prst="softRound"/>
            </a:sp3d>
          </a:bodyPr>
          <a:lstStyle/>
          <a:p>
            <a:r>
              <a:rPr lang="it-IT" sz="4400" dirty="0">
                <a:ln>
                  <a:solidFill>
                    <a:schemeClr val="accent1">
                      <a:lumMod val="60000"/>
                      <a:lumOff val="40000"/>
                    </a:schemeClr>
                  </a:solidFill>
                </a:ln>
                <a:effectLst>
                  <a:glow rad="139700">
                    <a:schemeClr val="accent1">
                      <a:satMod val="175000"/>
                      <a:alpha val="40000"/>
                    </a:schemeClr>
                  </a:glow>
                </a:effectLst>
                <a:latin typeface="Bauhaus 93" panose="04030905020B02020C02" pitchFamily="82" charset="0"/>
              </a:rPr>
              <a:t>5) Autori</a:t>
            </a:r>
          </a:p>
        </p:txBody>
      </p:sp>
      <p:sp>
        <p:nvSpPr>
          <p:cNvPr id="17" name="Pulsante di azione: Avanti o successivo 16">
            <a:hlinkClick r:id="" action="ppaction://hlinkshowjump?jump=nextslide" highlightClick="1"/>
            <a:extLst>
              <a:ext uri="{FF2B5EF4-FFF2-40B4-BE49-F238E27FC236}">
                <a16:creationId xmlns="" xmlns:a16="http://schemas.microsoft.com/office/drawing/2014/main" id="{E1F408A3-D324-4AD5-9EDE-F986A9A0BBB1}"/>
              </a:ext>
            </a:extLst>
          </p:cNvPr>
          <p:cNvSpPr/>
          <p:nvPr/>
        </p:nvSpPr>
        <p:spPr>
          <a:xfrm>
            <a:off x="6094486" y="2079718"/>
            <a:ext cx="637563" cy="553890"/>
          </a:xfrm>
          <a:prstGeom prst="actionButtonForwardNext">
            <a:avLst/>
          </a:prstGeom>
          <a:solidFill>
            <a:schemeClr val="accent1">
              <a:lumMod val="75000"/>
            </a:schemeClr>
          </a:solidFill>
          <a:ln>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21" name="Pulsante di azione: Avanti o successivo 20">
            <a:hlinkClick r:id="rId5" action="ppaction://hlinksldjump" highlightClick="1"/>
            <a:extLst>
              <a:ext uri="{FF2B5EF4-FFF2-40B4-BE49-F238E27FC236}">
                <a16:creationId xmlns="" xmlns:a16="http://schemas.microsoft.com/office/drawing/2014/main" id="{D452F016-615B-4B60-83B1-7981C8C9DD76}"/>
              </a:ext>
            </a:extLst>
          </p:cNvPr>
          <p:cNvSpPr/>
          <p:nvPr/>
        </p:nvSpPr>
        <p:spPr>
          <a:xfrm>
            <a:off x="5586401" y="4753796"/>
            <a:ext cx="637563" cy="553890"/>
          </a:xfrm>
          <a:prstGeom prst="actionButtonForwardNex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Pulsante di azione: Avanti o successivo 21">
            <a:hlinkClick r:id="rId6" action="ppaction://hlinksldjump" highlightClick="1"/>
            <a:extLst>
              <a:ext uri="{FF2B5EF4-FFF2-40B4-BE49-F238E27FC236}">
                <a16:creationId xmlns="" xmlns:a16="http://schemas.microsoft.com/office/drawing/2014/main" id="{905E7175-0A9D-4F75-98F8-813C345993A8}"/>
              </a:ext>
            </a:extLst>
          </p:cNvPr>
          <p:cNvSpPr/>
          <p:nvPr/>
        </p:nvSpPr>
        <p:spPr>
          <a:xfrm>
            <a:off x="2867939" y="5390200"/>
            <a:ext cx="637563" cy="576768"/>
          </a:xfrm>
          <a:prstGeom prst="actionButtonForwardNex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Pulsante di azione: Avanti o successivo 1">
            <a:hlinkClick r:id="rId7" action="ppaction://hlinksldjump" highlightClick="1"/>
            <a:extLst>
              <a:ext uri="{FF2B5EF4-FFF2-40B4-BE49-F238E27FC236}">
                <a16:creationId xmlns="" xmlns:a16="http://schemas.microsoft.com/office/drawing/2014/main" id="{87DC9E28-F87A-4219-ACAC-0457376872DE}"/>
              </a:ext>
            </a:extLst>
          </p:cNvPr>
          <p:cNvSpPr/>
          <p:nvPr/>
        </p:nvSpPr>
        <p:spPr>
          <a:xfrm>
            <a:off x="10654018" y="2958343"/>
            <a:ext cx="637563" cy="554425"/>
          </a:xfrm>
          <a:prstGeom prst="actionButtonForwardNex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Pulsante di azione: Avanti o successivo 2">
            <a:hlinkClick r:id="rId8" action="ppaction://hlinksldjump" highlightClick="1"/>
            <a:extLst>
              <a:ext uri="{FF2B5EF4-FFF2-40B4-BE49-F238E27FC236}">
                <a16:creationId xmlns="" xmlns:a16="http://schemas.microsoft.com/office/drawing/2014/main" id="{981E2FA1-C659-4849-8705-A9E30917DE73}"/>
              </a:ext>
            </a:extLst>
          </p:cNvPr>
          <p:cNvSpPr/>
          <p:nvPr/>
        </p:nvSpPr>
        <p:spPr>
          <a:xfrm>
            <a:off x="6613487" y="3837505"/>
            <a:ext cx="637563" cy="553889"/>
          </a:xfrm>
          <a:prstGeom prst="actionButtonForwardNex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New Land di Alberto Albis (1)">
            <a:hlinkClick r:id="" action="ppaction://media"/>
            <a:extLst>
              <a:ext uri="{FF2B5EF4-FFF2-40B4-BE49-F238E27FC236}">
                <a16:creationId xmlns="" xmlns:a16="http://schemas.microsoft.com/office/drawing/2014/main" id="{BA4E6B98-8FB5-4329-993C-5154514EF38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13487" y="944006"/>
            <a:ext cx="387408" cy="387408"/>
          </a:xfrm>
          <a:prstGeom prst="rect">
            <a:avLst/>
          </a:prstGeom>
        </p:spPr>
      </p:pic>
    </p:spTree>
    <p:extLst>
      <p:ext uri="{BB962C8B-B14F-4D97-AF65-F5344CB8AC3E}">
        <p14:creationId xmlns:p14="http://schemas.microsoft.com/office/powerpoint/2010/main" val="41073556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250" fill="hold"/>
                                        <p:tgtEl>
                                          <p:spTgt spid="6"/>
                                        </p:tgtEl>
                                        <p:attrNameLst>
                                          <p:attrName>ppt_w</p:attrName>
                                        </p:attrNameLst>
                                      </p:cBhvr>
                                      <p:tavLst>
                                        <p:tav tm="0">
                                          <p:val>
                                            <p:fltVal val="0"/>
                                          </p:val>
                                        </p:tav>
                                        <p:tav tm="100000">
                                          <p:val>
                                            <p:strVal val="#ppt_w"/>
                                          </p:val>
                                        </p:tav>
                                      </p:tavLst>
                                    </p:anim>
                                    <p:anim calcmode="lin" valueType="num">
                                      <p:cBhvr>
                                        <p:cTn id="12" dur="1250" fill="hold"/>
                                        <p:tgtEl>
                                          <p:spTgt spid="6"/>
                                        </p:tgtEl>
                                        <p:attrNameLst>
                                          <p:attrName>ppt_h</p:attrName>
                                        </p:attrNameLst>
                                      </p:cBhvr>
                                      <p:tavLst>
                                        <p:tav tm="0">
                                          <p:val>
                                            <p:fltVal val="0"/>
                                          </p:val>
                                        </p:tav>
                                        <p:tav tm="100000">
                                          <p:val>
                                            <p:strVal val="#ppt_h"/>
                                          </p:val>
                                        </p:tav>
                                      </p:tavLst>
                                    </p:anim>
                                    <p:anim calcmode="lin" valueType="num">
                                      <p:cBhvr>
                                        <p:cTn id="13" dur="1250" fill="hold"/>
                                        <p:tgtEl>
                                          <p:spTgt spid="6"/>
                                        </p:tgtEl>
                                        <p:attrNameLst>
                                          <p:attrName>style.rotation</p:attrName>
                                        </p:attrNameLst>
                                      </p:cBhvr>
                                      <p:tavLst>
                                        <p:tav tm="0">
                                          <p:val>
                                            <p:fltVal val="90"/>
                                          </p:val>
                                        </p:tav>
                                        <p:tav tm="100000">
                                          <p:val>
                                            <p:fltVal val="0"/>
                                          </p:val>
                                        </p:tav>
                                      </p:tavLst>
                                    </p:anim>
                                    <p:animEffect transition="in" filter="fade">
                                      <p:cBhvr>
                                        <p:cTn id="14" dur="125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p:cTn id="19" dur="15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20" dur="15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21" dur="1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8"/>
                                        </p:tgtEl>
                                        <p:attrNameLst>
                                          <p:attrName>style.visibility</p:attrName>
                                        </p:attrNameLst>
                                      </p:cBhvr>
                                      <p:to>
                                        <p:strVal val="visible"/>
                                      </p:to>
                                    </p:set>
                                    <p:set>
                                      <p:cBhvr>
                                        <p:cTn id="26" dur="159" fill="hold">
                                          <p:stCondLst>
                                            <p:cond delay="0"/>
                                          </p:stCondLst>
                                        </p:cTn>
                                        <p:tgtEl>
                                          <p:spTgt spid="8"/>
                                        </p:tgtEl>
                                        <p:attrNameLst>
                                          <p:attrName>style.rotation</p:attrName>
                                        </p:attrNameLst>
                                      </p:cBhvr>
                                      <p:to>
                                        <p:strVal val="-45.0"/>
                                      </p:to>
                                    </p:set>
                                    <p:anim calcmode="lin" valueType="num">
                                      <p:cBhvr>
                                        <p:cTn id="27" dur="159" fill="hold">
                                          <p:stCondLst>
                                            <p:cond delay="159"/>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28" dur="159"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29" dur="55" decel="50000" autoRev="1" fill="hold">
                                          <p:stCondLst>
                                            <p:cond delay="159"/>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30" dur="48" fill="hold">
                                          <p:stCondLst>
                                            <p:cond delay="302"/>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25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38" presetClass="entr" presetSubtype="0" accel="50000" fill="hold" nodeType="clickEffect">
                                  <p:stCondLst>
                                    <p:cond delay="0"/>
                                  </p:stCondLst>
                                  <p:iterate type="lt">
                                    <p:tmPct val="49932"/>
                                  </p:iterate>
                                  <p:childTnLst>
                                    <p:set>
                                      <p:cBhvr>
                                        <p:cTn id="39" dur="1" fill="hold">
                                          <p:stCondLst>
                                            <p:cond delay="0"/>
                                          </p:stCondLst>
                                        </p:cTn>
                                        <p:tgtEl>
                                          <p:spTgt spid="12">
                                            <p:txEl>
                                              <p:pRg st="0" end="0"/>
                                            </p:txEl>
                                          </p:spTgt>
                                        </p:tgtEl>
                                        <p:attrNameLst>
                                          <p:attrName>style.visibility</p:attrName>
                                        </p:attrNameLst>
                                      </p:cBhvr>
                                      <p:to>
                                        <p:strVal val="visible"/>
                                      </p:to>
                                    </p:set>
                                    <p:set>
                                      <p:cBhvr>
                                        <p:cTn id="40" dur="159" fill="hold">
                                          <p:stCondLst>
                                            <p:cond delay="0"/>
                                          </p:stCondLst>
                                        </p:cTn>
                                        <p:tgtEl>
                                          <p:spTgt spid="12">
                                            <p:txEl>
                                              <p:pRg st="0" end="0"/>
                                            </p:txEl>
                                          </p:spTgt>
                                        </p:tgtEl>
                                        <p:attrNameLst>
                                          <p:attrName>style.rotation</p:attrName>
                                        </p:attrNameLst>
                                      </p:cBhvr>
                                      <p:to>
                                        <p:strVal val="-45.0"/>
                                      </p:to>
                                    </p:set>
                                    <p:anim calcmode="lin" valueType="num">
                                      <p:cBhvr>
                                        <p:cTn id="41" dur="159" fill="hold">
                                          <p:stCondLst>
                                            <p:cond delay="159"/>
                                          </p:stCondLst>
                                        </p:cTn>
                                        <p:tgtEl>
                                          <p:spTgt spid="12">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42" dur="159" fill="hold">
                                          <p:stCondLst>
                                            <p:cond delay="0"/>
                                          </p:stCondLst>
                                        </p:cTn>
                                        <p:tgtEl>
                                          <p:spTgt spid="12">
                                            <p:txEl>
                                              <p:pRg st="0" end="0"/>
                                            </p:txEl>
                                          </p:spTgt>
                                        </p:tgtEl>
                                        <p:attrNameLst>
                                          <p:attrName>ppt_y</p:attrName>
                                        </p:attrNameLst>
                                      </p:cBhvr>
                                      <p:tavLst>
                                        <p:tav tm="0">
                                          <p:val>
                                            <p:strVal val="#ppt_y-1"/>
                                          </p:val>
                                        </p:tav>
                                        <p:tav tm="100000">
                                          <p:val>
                                            <p:strVal val="#ppt_y-(0.354*#ppt_w-0.172*#ppt_h)"/>
                                          </p:val>
                                        </p:tav>
                                      </p:tavLst>
                                    </p:anim>
                                    <p:anim calcmode="lin" valueType="num">
                                      <p:cBhvr>
                                        <p:cTn id="43" dur="1" decel="50000" autoRev="1" fill="hold">
                                          <p:stCondLst>
                                            <p:cond delay="159"/>
                                          </p:stCondLst>
                                        </p:cTn>
                                        <p:tgtEl>
                                          <p:spTgt spid="12">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44" dur="1" fill="hold">
                                          <p:stCondLst>
                                            <p:cond delay="349"/>
                                          </p:stCondLst>
                                        </p:cTn>
                                        <p:tgtEl>
                                          <p:spTgt spid="12">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25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38" presetClass="entr" presetSubtype="0" accel="50000" fill="hold" nodeType="clickEffect">
                                  <p:stCondLst>
                                    <p:cond delay="0"/>
                                  </p:stCondLst>
                                  <p:iterate type="lt">
                                    <p:tmPct val="50000"/>
                                  </p:iterate>
                                  <p:childTnLst>
                                    <p:set>
                                      <p:cBhvr>
                                        <p:cTn id="53" dur="1" fill="hold">
                                          <p:stCondLst>
                                            <p:cond delay="0"/>
                                          </p:stCondLst>
                                        </p:cTn>
                                        <p:tgtEl>
                                          <p:spTgt spid="13">
                                            <p:txEl>
                                              <p:pRg st="0" end="0"/>
                                            </p:txEl>
                                          </p:spTgt>
                                        </p:tgtEl>
                                        <p:attrNameLst>
                                          <p:attrName>style.visibility</p:attrName>
                                        </p:attrNameLst>
                                      </p:cBhvr>
                                      <p:to>
                                        <p:strVal val="visible"/>
                                      </p:to>
                                    </p:set>
                                    <p:set>
                                      <p:cBhvr>
                                        <p:cTn id="54" dur="159" fill="hold">
                                          <p:stCondLst>
                                            <p:cond delay="0"/>
                                          </p:stCondLst>
                                        </p:cTn>
                                        <p:tgtEl>
                                          <p:spTgt spid="13">
                                            <p:txEl>
                                              <p:pRg st="0" end="0"/>
                                            </p:txEl>
                                          </p:spTgt>
                                        </p:tgtEl>
                                        <p:attrNameLst>
                                          <p:attrName>style.rotation</p:attrName>
                                        </p:attrNameLst>
                                      </p:cBhvr>
                                      <p:to>
                                        <p:strVal val="-45.0"/>
                                      </p:to>
                                    </p:set>
                                    <p:anim calcmode="lin" valueType="num">
                                      <p:cBhvr>
                                        <p:cTn id="55" dur="159" fill="hold">
                                          <p:stCondLst>
                                            <p:cond delay="159"/>
                                          </p:stCondLst>
                                        </p:cTn>
                                        <p:tgtEl>
                                          <p:spTgt spid="1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56" dur="159" fill="hold">
                                          <p:stCondLst>
                                            <p:cond delay="0"/>
                                          </p:stCondLst>
                                        </p:cTn>
                                        <p:tgtEl>
                                          <p:spTgt spid="13">
                                            <p:txEl>
                                              <p:pRg st="0" end="0"/>
                                            </p:txEl>
                                          </p:spTgt>
                                        </p:tgtEl>
                                        <p:attrNameLst>
                                          <p:attrName>ppt_y</p:attrName>
                                        </p:attrNameLst>
                                      </p:cBhvr>
                                      <p:tavLst>
                                        <p:tav tm="0">
                                          <p:val>
                                            <p:strVal val="#ppt_y-1"/>
                                          </p:val>
                                        </p:tav>
                                        <p:tav tm="100000">
                                          <p:val>
                                            <p:strVal val="#ppt_y-(0.354*#ppt_w-0.172*#ppt_h)"/>
                                          </p:val>
                                        </p:tav>
                                      </p:tavLst>
                                    </p:anim>
                                    <p:anim calcmode="lin" valueType="num">
                                      <p:cBhvr>
                                        <p:cTn id="57" dur="55" decel="50000" autoRev="1" fill="hold">
                                          <p:stCondLst>
                                            <p:cond delay="159"/>
                                          </p:stCondLst>
                                        </p:cTn>
                                        <p:tgtEl>
                                          <p:spTgt spid="1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58" dur="48" fill="hold">
                                          <p:stCondLst>
                                            <p:cond delay="302"/>
                                          </p:stCondLst>
                                        </p:cTn>
                                        <p:tgtEl>
                                          <p:spTgt spid="1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1250"/>
                                        <p:tgtEl>
                                          <p:spTgt spid="3"/>
                                        </p:tgtEl>
                                      </p:cBhvr>
                                    </p:animEffect>
                                  </p:childTnLst>
                                </p:cTn>
                              </p:par>
                            </p:childTnLst>
                          </p:cTn>
                        </p:par>
                      </p:childTnLst>
                    </p:cTn>
                  </p:par>
                  <p:par>
                    <p:cTn id="64" fill="hold">
                      <p:stCondLst>
                        <p:cond delay="indefinite"/>
                      </p:stCondLst>
                      <p:childTnLst>
                        <p:par>
                          <p:cTn id="65" fill="hold">
                            <p:stCondLst>
                              <p:cond delay="0"/>
                            </p:stCondLst>
                            <p:childTnLst>
                              <p:par>
                                <p:cTn id="66" presetID="38" presetClass="entr" presetSubtype="0" accel="50000" fill="hold" nodeType="clickEffect">
                                  <p:stCondLst>
                                    <p:cond delay="0"/>
                                  </p:stCondLst>
                                  <p:iterate type="lt">
                                    <p:tmPct val="50000"/>
                                  </p:iterate>
                                  <p:childTnLst>
                                    <p:set>
                                      <p:cBhvr>
                                        <p:cTn id="67" dur="1" fill="hold">
                                          <p:stCondLst>
                                            <p:cond delay="0"/>
                                          </p:stCondLst>
                                        </p:cTn>
                                        <p:tgtEl>
                                          <p:spTgt spid="14">
                                            <p:txEl>
                                              <p:pRg st="0" end="0"/>
                                            </p:txEl>
                                          </p:spTgt>
                                        </p:tgtEl>
                                        <p:attrNameLst>
                                          <p:attrName>style.visibility</p:attrName>
                                        </p:attrNameLst>
                                      </p:cBhvr>
                                      <p:to>
                                        <p:strVal val="visible"/>
                                      </p:to>
                                    </p:set>
                                    <p:set>
                                      <p:cBhvr>
                                        <p:cTn id="68" dur="159" fill="hold">
                                          <p:stCondLst>
                                            <p:cond delay="0"/>
                                          </p:stCondLst>
                                        </p:cTn>
                                        <p:tgtEl>
                                          <p:spTgt spid="14">
                                            <p:txEl>
                                              <p:pRg st="0" end="0"/>
                                            </p:txEl>
                                          </p:spTgt>
                                        </p:tgtEl>
                                        <p:attrNameLst>
                                          <p:attrName>style.rotation</p:attrName>
                                        </p:attrNameLst>
                                      </p:cBhvr>
                                      <p:to>
                                        <p:strVal val="-45.0"/>
                                      </p:to>
                                    </p:set>
                                    <p:anim calcmode="lin" valueType="num">
                                      <p:cBhvr>
                                        <p:cTn id="69" dur="159" fill="hold">
                                          <p:stCondLst>
                                            <p:cond delay="159"/>
                                          </p:stCondLst>
                                        </p:cTn>
                                        <p:tgtEl>
                                          <p:spTgt spid="14">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70" dur="159" fill="hold">
                                          <p:stCondLst>
                                            <p:cond delay="0"/>
                                          </p:stCondLst>
                                        </p:cTn>
                                        <p:tgtEl>
                                          <p:spTgt spid="14">
                                            <p:txEl>
                                              <p:pRg st="0" end="0"/>
                                            </p:txEl>
                                          </p:spTgt>
                                        </p:tgtEl>
                                        <p:attrNameLst>
                                          <p:attrName>ppt_y</p:attrName>
                                        </p:attrNameLst>
                                      </p:cBhvr>
                                      <p:tavLst>
                                        <p:tav tm="0">
                                          <p:val>
                                            <p:strVal val="#ppt_y-1"/>
                                          </p:val>
                                        </p:tav>
                                        <p:tav tm="100000">
                                          <p:val>
                                            <p:strVal val="#ppt_y-(0.354*#ppt_w-0.172*#ppt_h)"/>
                                          </p:val>
                                        </p:tav>
                                      </p:tavLst>
                                    </p:anim>
                                    <p:anim calcmode="lin" valueType="num">
                                      <p:cBhvr>
                                        <p:cTn id="71" dur="55" decel="50000" autoRev="1" fill="hold">
                                          <p:stCondLst>
                                            <p:cond delay="159"/>
                                          </p:stCondLst>
                                        </p:cTn>
                                        <p:tgtEl>
                                          <p:spTgt spid="14">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72" dur="48" fill="hold">
                                          <p:stCondLst>
                                            <p:cond delay="302"/>
                                          </p:stCondLst>
                                        </p:cTn>
                                        <p:tgtEl>
                                          <p:spTgt spid="14">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25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38" presetClass="entr" presetSubtype="0" accel="50000" fill="hold" nodeType="clickEffect">
                                  <p:stCondLst>
                                    <p:cond delay="0"/>
                                  </p:stCondLst>
                                  <p:iterate type="lt">
                                    <p:tmPct val="50000"/>
                                  </p:iterate>
                                  <p:childTnLst>
                                    <p:set>
                                      <p:cBhvr>
                                        <p:cTn id="81" dur="1" fill="hold">
                                          <p:stCondLst>
                                            <p:cond delay="0"/>
                                          </p:stCondLst>
                                        </p:cTn>
                                        <p:tgtEl>
                                          <p:spTgt spid="15">
                                            <p:txEl>
                                              <p:pRg st="0" end="0"/>
                                            </p:txEl>
                                          </p:spTgt>
                                        </p:tgtEl>
                                        <p:attrNameLst>
                                          <p:attrName>style.visibility</p:attrName>
                                        </p:attrNameLst>
                                      </p:cBhvr>
                                      <p:to>
                                        <p:strVal val="visible"/>
                                      </p:to>
                                    </p:set>
                                    <p:set>
                                      <p:cBhvr>
                                        <p:cTn id="82" dur="159" fill="hold">
                                          <p:stCondLst>
                                            <p:cond delay="0"/>
                                          </p:stCondLst>
                                        </p:cTn>
                                        <p:tgtEl>
                                          <p:spTgt spid="15">
                                            <p:txEl>
                                              <p:pRg st="0" end="0"/>
                                            </p:txEl>
                                          </p:spTgt>
                                        </p:tgtEl>
                                        <p:attrNameLst>
                                          <p:attrName>style.rotation</p:attrName>
                                        </p:attrNameLst>
                                      </p:cBhvr>
                                      <p:to>
                                        <p:strVal val="-45.0"/>
                                      </p:to>
                                    </p:set>
                                    <p:anim calcmode="lin" valueType="num">
                                      <p:cBhvr>
                                        <p:cTn id="83" dur="159" fill="hold">
                                          <p:stCondLst>
                                            <p:cond delay="159"/>
                                          </p:stCondLst>
                                        </p:cTn>
                                        <p:tgtEl>
                                          <p:spTgt spid="1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84" dur="159" fill="hold">
                                          <p:stCondLst>
                                            <p:cond delay="0"/>
                                          </p:stCondLst>
                                        </p:cTn>
                                        <p:tgtEl>
                                          <p:spTgt spid="15">
                                            <p:txEl>
                                              <p:pRg st="0" end="0"/>
                                            </p:txEl>
                                          </p:spTgt>
                                        </p:tgtEl>
                                        <p:attrNameLst>
                                          <p:attrName>ppt_y</p:attrName>
                                        </p:attrNameLst>
                                      </p:cBhvr>
                                      <p:tavLst>
                                        <p:tav tm="0">
                                          <p:val>
                                            <p:strVal val="#ppt_y-1"/>
                                          </p:val>
                                        </p:tav>
                                        <p:tav tm="100000">
                                          <p:val>
                                            <p:strVal val="#ppt_y-(0.354*#ppt_w-0.172*#ppt_h)"/>
                                          </p:val>
                                        </p:tav>
                                      </p:tavLst>
                                    </p:anim>
                                    <p:anim calcmode="lin" valueType="num">
                                      <p:cBhvr>
                                        <p:cTn id="85" dur="55" decel="50000" autoRev="1" fill="hold">
                                          <p:stCondLst>
                                            <p:cond delay="159"/>
                                          </p:stCondLst>
                                        </p:cTn>
                                        <p:tgtEl>
                                          <p:spTgt spid="1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86" dur="48" fill="hold">
                                          <p:stCondLst>
                                            <p:cond delay="302"/>
                                          </p:stCondLst>
                                        </p:cTn>
                                        <p:tgtEl>
                                          <p:spTgt spid="15">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1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9697" numSld="999" showWhenStopped="0">
                <p:cTn id="92" repeatCount="indefinite" fill="hold" display="0">
                  <p:stCondLst>
                    <p:cond delay="indefinite"/>
                  </p:stCondLst>
                  <p:endCondLst>
                    <p:cond evt="onStopAudio" delay="0">
                      <p:tgtEl>
                        <p:sldTgt/>
                      </p:tgtEl>
                    </p:cond>
                  </p:endCondLst>
                </p:cTn>
                <p:tgtEl>
                  <p:spTgt spid="9"/>
                </p:tgtEl>
              </p:cMediaNode>
            </p:audio>
          </p:childTnLst>
        </p:cTn>
      </p:par>
    </p:tnLst>
    <p:bldLst>
      <p:bldP spid="6" grpId="0" animBg="1"/>
      <p:bldP spid="8" grpId="0"/>
      <p:bldP spid="17" grpId="0" animBg="1"/>
      <p:bldP spid="21" grpId="0" animBg="1"/>
      <p:bldP spid="22" grpId="0" animBg="1"/>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6A0FC3C-2B2B-4B0C-9B61-EC53D91F2D06}"/>
              </a:ext>
            </a:extLst>
          </p:cNvPr>
          <p:cNvSpPr>
            <a:spLocks noGrp="1"/>
          </p:cNvSpPr>
          <p:nvPr>
            <p:ph type="title"/>
          </p:nvPr>
        </p:nvSpPr>
        <p:spPr>
          <a:xfrm>
            <a:off x="344937" y="-161673"/>
            <a:ext cx="4034486" cy="1325563"/>
          </a:xfrm>
        </p:spPr>
        <p:txBody>
          <a:bodyPr>
            <a:normAutofit/>
          </a:bodyPr>
          <a:lstStyle/>
          <a:p>
            <a:r>
              <a:rPr lang="it-IT" sz="2800" dirty="0">
                <a:solidFill>
                  <a:schemeClr val="accent1"/>
                </a:solidFill>
                <a:latin typeface="Bauhaus 93" panose="04030905020B02020C02" pitchFamily="82" charset="0"/>
              </a:rPr>
              <a:t>Cos’è uno tsunami ?</a:t>
            </a:r>
          </a:p>
        </p:txBody>
      </p:sp>
      <p:sp>
        <p:nvSpPr>
          <p:cNvPr id="3" name="Segnaposto contenuto 2">
            <a:extLst>
              <a:ext uri="{FF2B5EF4-FFF2-40B4-BE49-F238E27FC236}">
                <a16:creationId xmlns="" xmlns:a16="http://schemas.microsoft.com/office/drawing/2014/main" id="{127E564E-B260-464B-98A5-67EC24522C00}"/>
              </a:ext>
            </a:extLst>
          </p:cNvPr>
          <p:cNvSpPr>
            <a:spLocks noGrp="1"/>
          </p:cNvSpPr>
          <p:nvPr>
            <p:ph idx="1"/>
          </p:nvPr>
        </p:nvSpPr>
        <p:spPr>
          <a:xfrm>
            <a:off x="64951" y="876333"/>
            <a:ext cx="8265317" cy="1972888"/>
          </a:xfrm>
        </p:spPr>
        <p:txBody>
          <a:bodyPr>
            <a:normAutofit/>
          </a:bodyPr>
          <a:lstStyle/>
          <a:p>
            <a:pPr fontAlgn="base"/>
            <a:r>
              <a:rPr lang="it-IT" sz="1600" spc="-25" dirty="0">
                <a:solidFill>
                  <a:schemeClr val="tx1"/>
                </a:solidFill>
                <a:effectLst/>
                <a:latin typeface="Cooper Black" panose="0208090404030B020404" pitchFamily="18" charset="0"/>
                <a:ea typeface="Times New Roman" panose="02020603050405020304" pitchFamily="18" charset="0"/>
                <a:cs typeface="Aharoni" panose="02010803020104030203" pitchFamily="2" charset="-79"/>
              </a:rPr>
              <a:t>In giapponese la parola </a:t>
            </a:r>
            <a:r>
              <a:rPr lang="it-IT" sz="1600" b="1" spc="-25" dirty="0">
                <a:solidFill>
                  <a:srgbClr val="000000"/>
                </a:solidFill>
                <a:effectLst/>
                <a:latin typeface="Cooper Black" panose="0208090404030B020404" pitchFamily="18" charset="0"/>
                <a:ea typeface="Times New Roman" panose="02020603050405020304" pitchFamily="18" charset="0"/>
                <a:cs typeface="Aharoni" panose="02010803020104030203" pitchFamily="2" charset="-79"/>
              </a:rPr>
              <a:t>Tsunami</a:t>
            </a:r>
            <a:r>
              <a:rPr lang="it-IT" sz="1600" spc="-25" dirty="0">
                <a:solidFill>
                  <a:srgbClr val="000000"/>
                </a:solidFill>
                <a:effectLst/>
                <a:latin typeface="Cooper Black" panose="0208090404030B020404" pitchFamily="18" charset="0"/>
                <a:ea typeface="Times New Roman" panose="02020603050405020304" pitchFamily="18" charset="0"/>
                <a:cs typeface="Aharoni" panose="02010803020104030203" pitchFamily="2" charset="-79"/>
              </a:rPr>
              <a:t>, </a:t>
            </a:r>
            <a:r>
              <a:rPr lang="it-IT" sz="1600" spc="-25" dirty="0">
                <a:solidFill>
                  <a:schemeClr val="tx1"/>
                </a:solidFill>
                <a:effectLst/>
                <a:latin typeface="Cooper Black" panose="0208090404030B020404" pitchFamily="18" charset="0"/>
                <a:ea typeface="Times New Roman" panose="02020603050405020304" pitchFamily="18" charset="0"/>
                <a:cs typeface="Aharoni" panose="02010803020104030203" pitchFamily="2" charset="-79"/>
              </a:rPr>
              <a:t>significa </a:t>
            </a:r>
            <a:r>
              <a:rPr lang="it-IT" sz="1600" spc="-25" dirty="0">
                <a:solidFill>
                  <a:srgbClr val="000000"/>
                </a:solidFill>
                <a:effectLst/>
                <a:latin typeface="Cooper Black" panose="0208090404030B020404" pitchFamily="18" charset="0"/>
                <a:ea typeface="Times New Roman" panose="02020603050405020304" pitchFamily="18" charset="0"/>
                <a:cs typeface="Aharoni" panose="02010803020104030203" pitchFamily="2" charset="-79"/>
              </a:rPr>
              <a:t>“</a:t>
            </a:r>
            <a:r>
              <a:rPr lang="it-IT" sz="1600" b="1" spc="-25" dirty="0">
                <a:solidFill>
                  <a:srgbClr val="000000"/>
                </a:solidFill>
                <a:effectLst/>
                <a:latin typeface="Cooper Black" panose="0208090404030B020404" pitchFamily="18" charset="0"/>
                <a:ea typeface="Times New Roman" panose="02020603050405020304" pitchFamily="18" charset="0"/>
                <a:cs typeface="Aharoni" panose="02010803020104030203" pitchFamily="2" charset="-79"/>
              </a:rPr>
              <a:t>onda nel porto</a:t>
            </a:r>
            <a:r>
              <a:rPr lang="it-IT" sz="1600" spc="-25" dirty="0">
                <a:solidFill>
                  <a:srgbClr val="000000"/>
                </a:solidFill>
                <a:effectLst/>
                <a:latin typeface="Cooper Black" panose="0208090404030B020404" pitchFamily="18" charset="0"/>
                <a:ea typeface="Times New Roman" panose="02020603050405020304" pitchFamily="18" charset="0"/>
                <a:cs typeface="Aharoni" panose="02010803020104030203" pitchFamily="2" charset="-79"/>
              </a:rPr>
              <a:t>”</a:t>
            </a:r>
            <a:r>
              <a:rPr lang="it-IT" sz="1600" dirty="0">
                <a:solidFill>
                  <a:srgbClr val="000000"/>
                </a:solidFill>
                <a:effectLst/>
                <a:latin typeface="Cooper Black" panose="0208090404030B020404" pitchFamily="18" charset="0"/>
                <a:ea typeface="Times New Roman" panose="02020603050405020304" pitchFamily="18" charset="0"/>
                <a:cs typeface="Aharoni" panose="02010803020104030203" pitchFamily="2" charset="-79"/>
              </a:rPr>
              <a:t> </a:t>
            </a:r>
            <a:r>
              <a:rPr lang="it-IT" sz="1600" dirty="0">
                <a:solidFill>
                  <a:schemeClr val="tx1"/>
                </a:solidFill>
                <a:effectLst/>
                <a:latin typeface="Cooper Black" panose="0208090404030B020404" pitchFamily="18" charset="0"/>
                <a:ea typeface="Times New Roman" panose="02020603050405020304" pitchFamily="18" charset="0"/>
                <a:cs typeface="Aharoni" panose="02010803020104030203" pitchFamily="2" charset="-79"/>
              </a:rPr>
              <a:t>e nasce dallo spostamento istantaneo di una grande massa d’acqua, causato da forti terremoti con epicentro in mare o vicino alla costa, da frane sottomarine o costiere, da attività vulcanica in mare o vicina alla costa e, molto più raramente, da meteoriti che cadono in mare. La sua energia, e quindi la sua pericolosità, dipende dalla grandezza del fenomeno che lo ha causato.</a:t>
            </a:r>
            <a:endParaRPr lang="it-IT" sz="1600" dirty="0">
              <a:solidFill>
                <a:schemeClr val="tx1"/>
              </a:solidFill>
              <a:latin typeface="Cooper Black" panose="0208090404030B020404" pitchFamily="18" charset="0"/>
              <a:ea typeface="Times New Roman" panose="02020603050405020304" pitchFamily="18" charset="0"/>
              <a:cs typeface="Aharoni" panose="02010803020104030203" pitchFamily="2" charset="-79"/>
            </a:endParaRPr>
          </a:p>
          <a:p>
            <a:endParaRPr lang="it-IT" dirty="0"/>
          </a:p>
        </p:txBody>
      </p:sp>
      <p:pic>
        <p:nvPicPr>
          <p:cNvPr id="3074" name="Picture 2" descr="Come si presenta lo tsunami?">
            <a:extLst>
              <a:ext uri="{FF2B5EF4-FFF2-40B4-BE49-F238E27FC236}">
                <a16:creationId xmlns="" xmlns:a16="http://schemas.microsoft.com/office/drawing/2014/main" id="{E55B7D04-2361-4964-BD4A-E45BAF049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1752" y="4349936"/>
            <a:ext cx="4018266" cy="18058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sunami vector illustration. Labeled educational big ocean wave explanation  ⬇ Vector Image by © VectorMine | Vector Stock 311175432">
            <a:extLst>
              <a:ext uri="{FF2B5EF4-FFF2-40B4-BE49-F238E27FC236}">
                <a16:creationId xmlns="" xmlns:a16="http://schemas.microsoft.com/office/drawing/2014/main" id="{F8D632E0-6DB6-4D8C-A4E8-E10624483D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0254" y="501109"/>
            <a:ext cx="3438219" cy="3653002"/>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 xmlns:a16="http://schemas.microsoft.com/office/drawing/2014/main" id="{40937F8A-6B63-4E61-ACBA-1E6381C52A58}"/>
              </a:ext>
            </a:extLst>
          </p:cNvPr>
          <p:cNvSpPr txBox="1"/>
          <p:nvPr/>
        </p:nvSpPr>
        <p:spPr>
          <a:xfrm>
            <a:off x="344937" y="2327610"/>
            <a:ext cx="6972797" cy="1323439"/>
          </a:xfrm>
          <a:prstGeom prst="rect">
            <a:avLst/>
          </a:prstGeom>
          <a:noFill/>
        </p:spPr>
        <p:txBody>
          <a:bodyPr wrap="square" rtlCol="0">
            <a:spAutoFit/>
          </a:bodyPr>
          <a:lstStyle/>
          <a:p>
            <a:pPr fontAlgn="base"/>
            <a:r>
              <a:rPr lang="it-IT" sz="1600" dirty="0">
                <a:effectLst/>
                <a:latin typeface="Cooper Black" panose="0208090404030B020404" pitchFamily="18" charset="0"/>
                <a:ea typeface="Times New Roman" panose="02020603050405020304" pitchFamily="18" charset="0"/>
              </a:rPr>
              <a:t>Una volta innescato, lo tsunami si propaga dall'</a:t>
            </a:r>
            <a:r>
              <a:rPr lang="it-IT" sz="1600" b="1" dirty="0">
                <a:solidFill>
                  <a:srgbClr val="000000"/>
                </a:solidFill>
                <a:effectLst/>
                <a:latin typeface="Cooper Black" panose="0208090404030B020404" pitchFamily="18" charset="0"/>
                <a:ea typeface="Times New Roman" panose="02020603050405020304" pitchFamily="18" charset="0"/>
              </a:rPr>
              <a:t>Epicentro</a:t>
            </a:r>
            <a:r>
              <a:rPr lang="it-IT" sz="1600" dirty="0">
                <a:solidFill>
                  <a:srgbClr val="000000"/>
                </a:solidFill>
                <a:effectLst/>
                <a:latin typeface="Cooper Black" panose="0208090404030B020404" pitchFamily="18" charset="0"/>
                <a:ea typeface="Times New Roman" panose="02020603050405020304" pitchFamily="18" charset="0"/>
              </a:rPr>
              <a:t> </a:t>
            </a:r>
            <a:r>
              <a:rPr lang="it-IT" sz="1600" dirty="0">
                <a:effectLst/>
                <a:latin typeface="Cooper Black" panose="0208090404030B020404" pitchFamily="18" charset="0"/>
                <a:ea typeface="Times New Roman" panose="02020603050405020304" pitchFamily="18" charset="0"/>
              </a:rPr>
              <a:t>in tutte le direzioni e si sposta velocemente. </a:t>
            </a:r>
            <a:r>
              <a:rPr lang="it-IT" sz="1600" dirty="0">
                <a:solidFill>
                  <a:srgbClr val="000000"/>
                </a:solidFill>
                <a:effectLst/>
                <a:latin typeface="Cooper Black" panose="0208090404030B020404" pitchFamily="18" charset="0"/>
                <a:ea typeface="Times New Roman" panose="02020603050405020304" pitchFamily="18" charset="0"/>
              </a:rPr>
              <a:t>La </a:t>
            </a:r>
            <a:r>
              <a:rPr lang="it-IT" sz="1600" b="1" dirty="0">
                <a:solidFill>
                  <a:srgbClr val="000000"/>
                </a:solidFill>
                <a:effectLst/>
                <a:latin typeface="Cooper Black" panose="0208090404030B020404" pitchFamily="18" charset="0"/>
                <a:ea typeface="Times New Roman" panose="02020603050405020304" pitchFamily="18" charset="0"/>
              </a:rPr>
              <a:t>propagazione dell'onda</a:t>
            </a:r>
            <a:r>
              <a:rPr lang="it-IT" sz="1600" dirty="0">
                <a:effectLst/>
                <a:latin typeface="Cooper Black" panose="0208090404030B020404" pitchFamily="18" charset="0"/>
                <a:ea typeface="Times New Roman" panose="02020603050405020304" pitchFamily="18" charset="0"/>
              </a:rPr>
              <a:t> può continuare anche per molti chilometri. Avvicinandosi alla costa, la velocità dell’onda diminuisce mentre la sua altezza aumenta rapidamente, anche di decine di metri. </a:t>
            </a:r>
          </a:p>
        </p:txBody>
      </p:sp>
      <p:sp>
        <p:nvSpPr>
          <p:cNvPr id="8" name="CasellaDiTesto 7">
            <a:extLst>
              <a:ext uri="{FF2B5EF4-FFF2-40B4-BE49-F238E27FC236}">
                <a16:creationId xmlns="" xmlns:a16="http://schemas.microsoft.com/office/drawing/2014/main" id="{B5ADCDAC-0301-4933-A2D7-480916DC5B67}"/>
              </a:ext>
            </a:extLst>
          </p:cNvPr>
          <p:cNvSpPr txBox="1"/>
          <p:nvPr/>
        </p:nvSpPr>
        <p:spPr>
          <a:xfrm>
            <a:off x="344937" y="3507153"/>
            <a:ext cx="6072580" cy="1815882"/>
          </a:xfrm>
          <a:prstGeom prst="rect">
            <a:avLst/>
          </a:prstGeom>
          <a:noFill/>
        </p:spPr>
        <p:txBody>
          <a:bodyPr wrap="square" rtlCol="0">
            <a:spAutoFit/>
          </a:bodyPr>
          <a:lstStyle/>
          <a:p>
            <a:r>
              <a:rPr lang="it-IT" sz="1600" dirty="0">
                <a:effectLst/>
                <a:latin typeface="Cooper Black" panose="0208090404030B020404" pitchFamily="18" charset="0"/>
                <a:ea typeface="Times New Roman" panose="02020603050405020304" pitchFamily="18" charset="0"/>
              </a:rPr>
              <a:t>L’onda di maremoto può presentarsi come un </a:t>
            </a:r>
            <a:r>
              <a:rPr lang="it-IT" sz="1600" b="1" dirty="0">
                <a:solidFill>
                  <a:srgbClr val="000000"/>
                </a:solidFill>
                <a:effectLst/>
                <a:latin typeface="Cooper Black" panose="0208090404030B020404" pitchFamily="18" charset="0"/>
                <a:ea typeface="Times New Roman" panose="02020603050405020304" pitchFamily="18" charset="0"/>
              </a:rPr>
              <a:t>muro d’acqua</a:t>
            </a:r>
            <a:r>
              <a:rPr lang="it-IT" sz="1600" dirty="0">
                <a:solidFill>
                  <a:srgbClr val="000000"/>
                </a:solidFill>
                <a:effectLst/>
                <a:latin typeface="Cooper Black" panose="0208090404030B020404" pitchFamily="18" charset="0"/>
                <a:ea typeface="Times New Roman" panose="02020603050405020304" pitchFamily="18" charset="0"/>
              </a:rPr>
              <a:t> </a:t>
            </a:r>
            <a:r>
              <a:rPr lang="it-IT" sz="1600" dirty="0">
                <a:effectLst/>
                <a:latin typeface="Cooper Black" panose="0208090404030B020404" pitchFamily="18" charset="0"/>
                <a:ea typeface="Times New Roman" panose="02020603050405020304" pitchFamily="18" charset="0"/>
              </a:rPr>
              <a:t>che si abbatte sulla costa provocando un’inondazione, oppure come un</a:t>
            </a:r>
            <a:r>
              <a:rPr lang="it-IT" sz="1600" dirty="0">
                <a:solidFill>
                  <a:srgbClr val="000000"/>
                </a:solidFill>
                <a:effectLst/>
                <a:latin typeface="Cooper Black" panose="0208090404030B020404" pitchFamily="18" charset="0"/>
                <a:ea typeface="Times New Roman" panose="02020603050405020304" pitchFamily="18" charset="0"/>
              </a:rPr>
              <a:t> </a:t>
            </a:r>
            <a:r>
              <a:rPr lang="it-IT" sz="1600" b="1" dirty="0">
                <a:solidFill>
                  <a:srgbClr val="000000"/>
                </a:solidFill>
                <a:effectLst/>
                <a:latin typeface="Cooper Black" panose="0208090404030B020404" pitchFamily="18" charset="0"/>
                <a:ea typeface="Times New Roman" panose="02020603050405020304" pitchFamily="18" charset="0"/>
              </a:rPr>
              <a:t>rapido innalzamento del livello del mare</a:t>
            </a:r>
            <a:r>
              <a:rPr lang="it-IT" sz="1600" dirty="0">
                <a:effectLst/>
                <a:latin typeface="Cooper Black" panose="0208090404030B020404" pitchFamily="18" charset="0"/>
                <a:ea typeface="Times New Roman" panose="02020603050405020304" pitchFamily="18" charset="0"/>
              </a:rPr>
              <a:t>, simile a una marea che cresce rapidamente. A volte l’onda può essere preceduta da un temporaneo e insolito ritiro delle acque (anche di molti metri), che lascia in secco i porti e le coste.</a:t>
            </a:r>
          </a:p>
        </p:txBody>
      </p:sp>
      <p:sp>
        <p:nvSpPr>
          <p:cNvPr id="10" name="CasellaDiTesto 9">
            <a:extLst>
              <a:ext uri="{FF2B5EF4-FFF2-40B4-BE49-F238E27FC236}">
                <a16:creationId xmlns="" xmlns:a16="http://schemas.microsoft.com/office/drawing/2014/main" id="{2196F64E-2F03-4CF6-9DDB-1BD898C909D6}"/>
              </a:ext>
            </a:extLst>
          </p:cNvPr>
          <p:cNvSpPr txBox="1"/>
          <p:nvPr/>
        </p:nvSpPr>
        <p:spPr>
          <a:xfrm>
            <a:off x="344937" y="5252839"/>
            <a:ext cx="5637402" cy="830997"/>
          </a:xfrm>
          <a:prstGeom prst="rect">
            <a:avLst/>
          </a:prstGeom>
          <a:noFill/>
        </p:spPr>
        <p:txBody>
          <a:bodyPr wrap="square" rtlCol="0">
            <a:spAutoFit/>
          </a:bodyPr>
          <a:lstStyle/>
          <a:p>
            <a:r>
              <a:rPr lang="it-IT" sz="1600" dirty="0">
                <a:effectLst/>
                <a:latin typeface="Cooper Black" panose="0208090404030B020404" pitchFamily="18" charset="0"/>
                <a:ea typeface="Times New Roman" panose="02020603050405020304" pitchFamily="18" charset="0"/>
              </a:rPr>
              <a:t>Lo tsunami provoca inondazioni spaventose. Le onde che si frangono sulla costa, devastano intere strisce di terra fino a parecchi km all’interno. </a:t>
            </a:r>
          </a:p>
        </p:txBody>
      </p:sp>
      <p:sp>
        <p:nvSpPr>
          <p:cNvPr id="11" name="CasellaDiTesto 10">
            <a:extLst>
              <a:ext uri="{FF2B5EF4-FFF2-40B4-BE49-F238E27FC236}">
                <a16:creationId xmlns="" xmlns:a16="http://schemas.microsoft.com/office/drawing/2014/main" id="{5B1CFAF0-ACFE-442D-BBEB-69AC56EB06F9}"/>
              </a:ext>
            </a:extLst>
          </p:cNvPr>
          <p:cNvSpPr txBox="1"/>
          <p:nvPr/>
        </p:nvSpPr>
        <p:spPr>
          <a:xfrm>
            <a:off x="344937" y="5955454"/>
            <a:ext cx="5879422" cy="830997"/>
          </a:xfrm>
          <a:prstGeom prst="rect">
            <a:avLst/>
          </a:prstGeom>
          <a:noFill/>
        </p:spPr>
        <p:txBody>
          <a:bodyPr wrap="square" rtlCol="0">
            <a:spAutoFit/>
          </a:bodyPr>
          <a:lstStyle/>
          <a:p>
            <a:r>
              <a:rPr lang="it-IT" sz="1600" dirty="0">
                <a:effectLst/>
                <a:latin typeface="Cooper Black" panose="0208090404030B020404" pitchFamily="18" charset="0"/>
                <a:ea typeface="Times New Roman" panose="02020603050405020304" pitchFamily="18" charset="0"/>
              </a:rPr>
              <a:t>L’enorme forza di uno tsunami distrugge tutto quello che incontra sul suo cammino. Anche l’uomo può essere travolto dalla massa d’acqua.</a:t>
            </a:r>
          </a:p>
        </p:txBody>
      </p:sp>
    </p:spTree>
    <p:extLst>
      <p:ext uri="{BB962C8B-B14F-4D97-AF65-F5344CB8AC3E}">
        <p14:creationId xmlns:p14="http://schemas.microsoft.com/office/powerpoint/2010/main" val="11048543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iterate type="lt">
                                    <p:tmPct val="10000"/>
                                  </p:iterate>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iterate type="lt">
                                    <p:tmPct val="10000"/>
                                  </p:iterate>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iterate type="lt">
                                    <p:tmPct val="10000"/>
                                  </p:iterate>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Effect transition="in" filter="fade">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iterate type="lt">
                                    <p:tmPct val="10000"/>
                                  </p:iterate>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Effect transition="in" filter="fade">
                                      <p:cBhvr>
                                        <p:cTn id="44" dur="1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3076"/>
                                        </p:tgtEl>
                                        <p:attrNameLst>
                                          <p:attrName>style.visibility</p:attrName>
                                        </p:attrNameLst>
                                      </p:cBhvr>
                                      <p:to>
                                        <p:strVal val="visible"/>
                                      </p:to>
                                    </p:set>
                                    <p:anim calcmode="lin" valueType="num">
                                      <p:cBhvr additive="base">
                                        <p:cTn id="49" dur="1000"/>
                                        <p:tgtEl>
                                          <p:spTgt spid="3076"/>
                                        </p:tgtEl>
                                        <p:attrNameLst>
                                          <p:attrName>ppt_y</p:attrName>
                                        </p:attrNameLst>
                                      </p:cBhvr>
                                      <p:tavLst>
                                        <p:tav tm="0">
                                          <p:val>
                                            <p:strVal val="#ppt_y+#ppt_h*1.125000"/>
                                          </p:val>
                                        </p:tav>
                                        <p:tav tm="100000">
                                          <p:val>
                                            <p:strVal val="#ppt_y"/>
                                          </p:val>
                                        </p:tav>
                                      </p:tavLst>
                                    </p:anim>
                                    <p:animEffect transition="in" filter="wipe(up)">
                                      <p:cBhvr>
                                        <p:cTn id="50" dur="1000"/>
                                        <p:tgtEl>
                                          <p:spTgt spid="3076"/>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3074"/>
                                        </p:tgtEl>
                                        <p:attrNameLst>
                                          <p:attrName>style.visibility</p:attrName>
                                        </p:attrNameLst>
                                      </p:cBhvr>
                                      <p:to>
                                        <p:strVal val="visible"/>
                                      </p:to>
                                    </p:set>
                                    <p:anim calcmode="lin" valueType="num">
                                      <p:cBhvr additive="base">
                                        <p:cTn id="55" dur="1000"/>
                                        <p:tgtEl>
                                          <p:spTgt spid="3074"/>
                                        </p:tgtEl>
                                        <p:attrNameLst>
                                          <p:attrName>ppt_y</p:attrName>
                                        </p:attrNameLst>
                                      </p:cBhvr>
                                      <p:tavLst>
                                        <p:tav tm="0">
                                          <p:val>
                                            <p:strVal val="#ppt_y+#ppt_h*1.125000"/>
                                          </p:val>
                                        </p:tav>
                                        <p:tav tm="100000">
                                          <p:val>
                                            <p:strVal val="#ppt_y"/>
                                          </p:val>
                                        </p:tav>
                                      </p:tavLst>
                                    </p:anim>
                                    <p:animEffect transition="in" filter="wipe(up)">
                                      <p:cBhvr>
                                        <p:cTn id="56"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132D4806-7085-479D-8E34-E66E1C9E067B}"/>
              </a:ext>
            </a:extLst>
          </p:cNvPr>
          <p:cNvSpPr>
            <a:spLocks noGrp="1"/>
          </p:cNvSpPr>
          <p:nvPr>
            <p:ph type="title"/>
          </p:nvPr>
        </p:nvSpPr>
        <p:spPr>
          <a:xfrm>
            <a:off x="140413" y="198165"/>
            <a:ext cx="8265356" cy="777987"/>
          </a:xfrm>
        </p:spPr>
        <p:txBody>
          <a:bodyPr>
            <a:normAutofit fontScale="90000"/>
          </a:bodyPr>
          <a:lstStyle/>
          <a:p>
            <a:r>
              <a:rPr lang="it-IT" b="1" i="1" dirty="0">
                <a:latin typeface="Bauhaus 93" panose="04030905020B02020C02" pitchFamily="82" charset="0"/>
              </a:rPr>
              <a:t> </a:t>
            </a:r>
            <a:r>
              <a:rPr lang="it-IT" sz="2800" b="1" i="1" dirty="0">
                <a:latin typeface="Cooper Black" panose="0208090404030B020404" pitchFamily="18" charset="0"/>
              </a:rPr>
              <a:t>Gli Tsunami più importanti nella storia</a:t>
            </a:r>
          </a:p>
        </p:txBody>
      </p:sp>
      <p:sp>
        <p:nvSpPr>
          <p:cNvPr id="4" name="CasellaDiTesto 3">
            <a:extLst>
              <a:ext uri="{FF2B5EF4-FFF2-40B4-BE49-F238E27FC236}">
                <a16:creationId xmlns="" xmlns:a16="http://schemas.microsoft.com/office/drawing/2014/main" id="{2DAF95F2-3E75-444C-99AC-02CAE4AB4334}"/>
              </a:ext>
            </a:extLst>
          </p:cNvPr>
          <p:cNvSpPr txBox="1"/>
          <p:nvPr/>
        </p:nvSpPr>
        <p:spPr>
          <a:xfrm>
            <a:off x="256278" y="909036"/>
            <a:ext cx="6724583" cy="369332"/>
          </a:xfrm>
          <a:prstGeom prst="rect">
            <a:avLst/>
          </a:prstGeom>
          <a:noFill/>
        </p:spPr>
        <p:txBody>
          <a:bodyPr wrap="square" rtlCol="0">
            <a:spAutoFit/>
          </a:bodyPr>
          <a:lstStyle/>
          <a:p>
            <a:r>
              <a:rPr lang="it-IT" dirty="0">
                <a:solidFill>
                  <a:schemeClr val="bg2">
                    <a:lumMod val="75000"/>
                  </a:schemeClr>
                </a:solidFill>
                <a:latin typeface="Arial Rounded MT Bold" panose="020F0704030504030204" pitchFamily="34" charset="0"/>
              </a:rPr>
              <a:t> </a:t>
            </a:r>
            <a:r>
              <a:rPr lang="it-IT" dirty="0">
                <a:solidFill>
                  <a:schemeClr val="bg2">
                    <a:lumMod val="75000"/>
                  </a:schemeClr>
                </a:solidFill>
                <a:latin typeface="Cooper Black" panose="0208090404030B020404" pitchFamily="18" charset="0"/>
              </a:rPr>
              <a:t>Fra i vari Tsunami più distruttivi e intensi ricordiamo:</a:t>
            </a:r>
          </a:p>
        </p:txBody>
      </p:sp>
      <p:sp>
        <p:nvSpPr>
          <p:cNvPr id="5" name="CasellaDiTesto 4">
            <a:extLst>
              <a:ext uri="{FF2B5EF4-FFF2-40B4-BE49-F238E27FC236}">
                <a16:creationId xmlns="" xmlns:a16="http://schemas.microsoft.com/office/drawing/2014/main" id="{9DEC5A62-853C-4A5B-83E5-5EB2FC803F04}"/>
              </a:ext>
            </a:extLst>
          </p:cNvPr>
          <p:cNvSpPr txBox="1"/>
          <p:nvPr/>
        </p:nvSpPr>
        <p:spPr>
          <a:xfrm>
            <a:off x="281090" y="2336800"/>
            <a:ext cx="6784018" cy="369332"/>
          </a:xfrm>
          <a:prstGeom prst="rect">
            <a:avLst/>
          </a:prstGeom>
          <a:noFill/>
        </p:spPr>
        <p:txBody>
          <a:bodyPr wrap="square" rtlCol="0">
            <a:spAutoFit/>
          </a:bodyPr>
          <a:lstStyle/>
          <a:p>
            <a:r>
              <a:rPr lang="it-IT" dirty="0"/>
              <a:t> </a:t>
            </a:r>
          </a:p>
        </p:txBody>
      </p:sp>
      <p:sp>
        <p:nvSpPr>
          <p:cNvPr id="11" name="CasellaDiTesto 10">
            <a:extLst>
              <a:ext uri="{FF2B5EF4-FFF2-40B4-BE49-F238E27FC236}">
                <a16:creationId xmlns="" xmlns:a16="http://schemas.microsoft.com/office/drawing/2014/main" id="{B6317D89-E289-4161-BFEF-3345761D98DB}"/>
              </a:ext>
            </a:extLst>
          </p:cNvPr>
          <p:cNvSpPr txBox="1"/>
          <p:nvPr/>
        </p:nvSpPr>
        <p:spPr>
          <a:xfrm>
            <a:off x="304669" y="1256247"/>
            <a:ext cx="8424984" cy="1384995"/>
          </a:xfrm>
          <a:prstGeom prst="rect">
            <a:avLst/>
          </a:prstGeom>
          <a:noFill/>
        </p:spPr>
        <p:txBody>
          <a:bodyPr wrap="square" rtlCol="0">
            <a:spAutoFit/>
          </a:bodyPr>
          <a:lstStyle/>
          <a:p>
            <a:r>
              <a:rPr lang="it-IT" sz="1400" i="1" u="sng" dirty="0">
                <a:solidFill>
                  <a:schemeClr val="bg1"/>
                </a:solidFill>
                <a:latin typeface="Cooper Black" panose="0208090404030B020404" pitchFamily="18" charset="0"/>
              </a:rPr>
              <a:t>L'eruzione del Krakatoa </a:t>
            </a:r>
            <a:r>
              <a:rPr lang="it-IT" sz="1400" dirty="0">
                <a:solidFill>
                  <a:schemeClr val="bg1"/>
                </a:solidFill>
                <a:latin typeface="Cooper Black" panose="0208090404030B020404" pitchFamily="18" charset="0"/>
              </a:rPr>
              <a:t>del 1883; </a:t>
            </a:r>
            <a:r>
              <a:rPr lang="it-IT" sz="1400" dirty="0">
                <a:latin typeface="Cooper Black" panose="0208090404030B020404" pitchFamily="18" charset="0"/>
              </a:rPr>
              <a:t>fu un violentissimo evento eruttivo del vulcano indonesiano Krakatoa, la cui fase terminale parossistica ebbe luogo nell'agosto del 1883.Benché sembra che nessuno sia stato ucciso dall'esplosione iniziale, lo tsunami generato provocò effetti disastrosi, uccidendo circa </a:t>
            </a:r>
            <a:r>
              <a:rPr lang="it-IT" sz="1400" b="1" i="1" dirty="0">
                <a:solidFill>
                  <a:schemeClr val="bg1"/>
                </a:solidFill>
                <a:latin typeface="Cooper Black" panose="0208090404030B020404" pitchFamily="18" charset="0"/>
              </a:rPr>
              <a:t>36.000 persone </a:t>
            </a:r>
            <a:r>
              <a:rPr lang="it-IT" sz="1400" dirty="0">
                <a:latin typeface="Cooper Black" panose="0208090404030B020404" pitchFamily="18" charset="0"/>
              </a:rPr>
              <a:t>e spazzando numerosi villaggi nelle isole di Giava e Sumatra; </a:t>
            </a:r>
            <a:r>
              <a:rPr lang="it-IT" sz="1400" b="1" i="1" u="sng" dirty="0">
                <a:solidFill>
                  <a:schemeClr val="bg1"/>
                </a:solidFill>
                <a:latin typeface="Cooper Black" panose="0208090404030B020404" pitchFamily="18" charset="0"/>
              </a:rPr>
              <a:t>165 villaggi </a:t>
            </a:r>
            <a:r>
              <a:rPr lang="it-IT" sz="1400" dirty="0">
                <a:latin typeface="Cooper Black" panose="0208090404030B020404" pitchFamily="18" charset="0"/>
              </a:rPr>
              <a:t>vennero distrutti e </a:t>
            </a:r>
            <a:r>
              <a:rPr lang="it-IT" sz="1400" b="1" i="1" u="sng">
                <a:solidFill>
                  <a:schemeClr val="bg1"/>
                </a:solidFill>
                <a:latin typeface="Cooper Black" panose="0208090404030B020404" pitchFamily="18" charset="0"/>
              </a:rPr>
              <a:t>132 gravemente </a:t>
            </a:r>
            <a:r>
              <a:rPr lang="it-IT" sz="1400" b="1" i="1" u="sng" dirty="0">
                <a:solidFill>
                  <a:schemeClr val="bg1"/>
                </a:solidFill>
                <a:latin typeface="Cooper Black" panose="0208090404030B020404" pitchFamily="18" charset="0"/>
              </a:rPr>
              <a:t>danneggiati</a:t>
            </a:r>
            <a:r>
              <a:rPr lang="it-IT" sz="1400" dirty="0">
                <a:solidFill>
                  <a:schemeClr val="bg1"/>
                </a:solidFill>
                <a:latin typeface="Cooper Black" panose="0208090404030B020404" pitchFamily="18" charset="0"/>
              </a:rPr>
              <a:t>.</a:t>
            </a:r>
          </a:p>
        </p:txBody>
      </p:sp>
      <p:sp>
        <p:nvSpPr>
          <p:cNvPr id="12" name="CasellaDiTesto 11">
            <a:extLst>
              <a:ext uri="{FF2B5EF4-FFF2-40B4-BE49-F238E27FC236}">
                <a16:creationId xmlns="" xmlns:a16="http://schemas.microsoft.com/office/drawing/2014/main" id="{E1ABC1F4-700D-43EA-AB4A-F15EA8EE3F92}"/>
              </a:ext>
            </a:extLst>
          </p:cNvPr>
          <p:cNvSpPr txBox="1"/>
          <p:nvPr/>
        </p:nvSpPr>
        <p:spPr>
          <a:xfrm>
            <a:off x="140413" y="4016126"/>
            <a:ext cx="7541846" cy="523220"/>
          </a:xfrm>
          <a:prstGeom prst="rect">
            <a:avLst/>
          </a:prstGeom>
          <a:noFill/>
        </p:spPr>
        <p:txBody>
          <a:bodyPr wrap="square" rtlCol="0">
            <a:spAutoFit/>
          </a:bodyPr>
          <a:lstStyle/>
          <a:p>
            <a:r>
              <a:rPr lang="it-IT" sz="1400" b="1" i="1" u="sng" dirty="0">
                <a:solidFill>
                  <a:schemeClr val="bg1"/>
                </a:solidFill>
                <a:latin typeface="Cooper Black" panose="0208090404030B020404" pitchFamily="18" charset="0"/>
              </a:rPr>
              <a:t>Il terremoto del 26 Dicembre 2004</a:t>
            </a:r>
            <a:r>
              <a:rPr lang="it-IT" sz="1400" dirty="0">
                <a:solidFill>
                  <a:schemeClr val="bg1"/>
                </a:solidFill>
                <a:latin typeface="Cooper Black" panose="0208090404030B020404" pitchFamily="18" charset="0"/>
              </a:rPr>
              <a:t>; </a:t>
            </a:r>
            <a:r>
              <a:rPr lang="it-IT" sz="1400" dirty="0">
                <a:latin typeface="Cooper Black" panose="0208090404030B020404" pitchFamily="18" charset="0"/>
              </a:rPr>
              <a:t>uno dei terremoti più potenti della storia dell’ultimo secolo di magnitudo 9.0 della scala Richter .</a:t>
            </a:r>
          </a:p>
        </p:txBody>
      </p:sp>
      <p:sp>
        <p:nvSpPr>
          <p:cNvPr id="13" name="CasellaDiTesto 12">
            <a:extLst>
              <a:ext uri="{FF2B5EF4-FFF2-40B4-BE49-F238E27FC236}">
                <a16:creationId xmlns="" xmlns:a16="http://schemas.microsoft.com/office/drawing/2014/main" id="{50820B2D-A526-4536-AD6B-573760110ADE}"/>
              </a:ext>
            </a:extLst>
          </p:cNvPr>
          <p:cNvSpPr txBox="1"/>
          <p:nvPr/>
        </p:nvSpPr>
        <p:spPr>
          <a:xfrm>
            <a:off x="4798896" y="5527818"/>
            <a:ext cx="7338673" cy="830997"/>
          </a:xfrm>
          <a:prstGeom prst="rect">
            <a:avLst/>
          </a:prstGeom>
          <a:noFill/>
        </p:spPr>
        <p:txBody>
          <a:bodyPr wrap="square" rtlCol="0">
            <a:spAutoFit/>
          </a:bodyPr>
          <a:lstStyle/>
          <a:p>
            <a:r>
              <a:rPr lang="it-IT" sz="1600" b="1" i="1" u="sng" dirty="0">
                <a:solidFill>
                  <a:schemeClr val="bg1"/>
                </a:solidFill>
                <a:latin typeface="Cooper Black" panose="0208090404030B020404" pitchFamily="18" charset="0"/>
              </a:rPr>
              <a:t>Il terremoto dell’11 Marzo 2011 in Giappone</a:t>
            </a:r>
            <a:r>
              <a:rPr lang="it-IT" sz="1600" dirty="0">
                <a:latin typeface="Cooper Black" panose="0208090404030B020404" pitchFamily="18" charset="0"/>
              </a:rPr>
              <a:t>; un terremoto di magnitudo 8.9. L’epicentro viene localizzato in mare vicino all’isola più grande del Giappone, </a:t>
            </a:r>
            <a:r>
              <a:rPr lang="it-IT" sz="1600" dirty="0" err="1">
                <a:latin typeface="Cooper Black" panose="0208090404030B020404" pitchFamily="18" charset="0"/>
              </a:rPr>
              <a:t>Honsu</a:t>
            </a:r>
            <a:r>
              <a:rPr lang="it-IT" sz="1600" dirty="0">
                <a:latin typeface="Cooper Black" panose="0208090404030B020404" pitchFamily="18" charset="0"/>
              </a:rPr>
              <a:t> e vicino alla città di Sendai. </a:t>
            </a:r>
          </a:p>
        </p:txBody>
      </p:sp>
      <p:sp>
        <p:nvSpPr>
          <p:cNvPr id="14" name="CasellaDiTesto 13">
            <a:extLst>
              <a:ext uri="{FF2B5EF4-FFF2-40B4-BE49-F238E27FC236}">
                <a16:creationId xmlns="" xmlns:a16="http://schemas.microsoft.com/office/drawing/2014/main" id="{AC2B5E16-DBEA-4E8D-AE98-04C94D607CC6}"/>
              </a:ext>
            </a:extLst>
          </p:cNvPr>
          <p:cNvSpPr txBox="1"/>
          <p:nvPr/>
        </p:nvSpPr>
        <p:spPr>
          <a:xfrm>
            <a:off x="3688730" y="2636399"/>
            <a:ext cx="7463824" cy="830997"/>
          </a:xfrm>
          <a:prstGeom prst="rect">
            <a:avLst/>
          </a:prstGeom>
          <a:noFill/>
        </p:spPr>
        <p:txBody>
          <a:bodyPr wrap="square" rtlCol="0">
            <a:spAutoFit/>
          </a:bodyPr>
          <a:lstStyle/>
          <a:p>
            <a:r>
              <a:rPr lang="it-IT" sz="1600" b="1" i="1" u="sng" dirty="0">
                <a:solidFill>
                  <a:schemeClr val="bg1"/>
                </a:solidFill>
                <a:latin typeface="Cooper Black" panose="0208090404030B020404" pitchFamily="18" charset="0"/>
              </a:rPr>
              <a:t>Terremoto del 28 Dicembre 1908 a Messina ; </a:t>
            </a:r>
            <a:r>
              <a:rPr lang="it-IT" sz="1600" dirty="0">
                <a:latin typeface="Cooper Black" panose="0208090404030B020404" pitchFamily="18" charset="0"/>
              </a:rPr>
              <a:t>terremoto devastante che causò un potentissimo tsunami e </a:t>
            </a:r>
            <a:r>
              <a:rPr lang="it-IT" sz="1600" b="1" i="1" u="sng" dirty="0">
                <a:solidFill>
                  <a:schemeClr val="bg1"/>
                </a:solidFill>
                <a:latin typeface="Cooper Black" panose="0208090404030B020404" pitchFamily="18" charset="0"/>
              </a:rPr>
              <a:t>migliaia di vittime nella costa siciliana e calabra.</a:t>
            </a:r>
          </a:p>
        </p:txBody>
      </p:sp>
      <p:pic>
        <p:nvPicPr>
          <p:cNvPr id="16" name="Immagine 15">
            <a:extLst>
              <a:ext uri="{FF2B5EF4-FFF2-40B4-BE49-F238E27FC236}">
                <a16:creationId xmlns="" xmlns:a16="http://schemas.microsoft.com/office/drawing/2014/main" id="{6C91190C-1F15-4A52-92DB-0E5850148081}"/>
              </a:ext>
            </a:extLst>
          </p:cNvPr>
          <p:cNvPicPr>
            <a:picLocks noChangeAspect="1"/>
          </p:cNvPicPr>
          <p:nvPr/>
        </p:nvPicPr>
        <p:blipFill>
          <a:blip r:embed="rId2"/>
          <a:stretch>
            <a:fillRect/>
          </a:stretch>
        </p:blipFill>
        <p:spPr>
          <a:xfrm>
            <a:off x="9808573" y="1104413"/>
            <a:ext cx="2271699" cy="1277831"/>
          </a:xfrm>
          <a:prstGeom prst="rect">
            <a:avLst/>
          </a:prstGeom>
        </p:spPr>
      </p:pic>
      <p:pic>
        <p:nvPicPr>
          <p:cNvPr id="17" name="Immagine 16">
            <a:extLst>
              <a:ext uri="{FF2B5EF4-FFF2-40B4-BE49-F238E27FC236}">
                <a16:creationId xmlns="" xmlns:a16="http://schemas.microsoft.com/office/drawing/2014/main" id="{1E4204F0-4D0D-442B-B8C6-182D5E3EA3F7}"/>
              </a:ext>
            </a:extLst>
          </p:cNvPr>
          <p:cNvPicPr>
            <a:picLocks noChangeAspect="1"/>
          </p:cNvPicPr>
          <p:nvPr/>
        </p:nvPicPr>
        <p:blipFill>
          <a:blip r:embed="rId3"/>
          <a:stretch>
            <a:fillRect/>
          </a:stretch>
        </p:blipFill>
        <p:spPr>
          <a:xfrm>
            <a:off x="628855" y="2664197"/>
            <a:ext cx="1759778" cy="1305169"/>
          </a:xfrm>
          <a:prstGeom prst="rect">
            <a:avLst/>
          </a:prstGeom>
        </p:spPr>
      </p:pic>
      <p:pic>
        <p:nvPicPr>
          <p:cNvPr id="18" name="Immagine 17">
            <a:extLst>
              <a:ext uri="{FF2B5EF4-FFF2-40B4-BE49-F238E27FC236}">
                <a16:creationId xmlns="" xmlns:a16="http://schemas.microsoft.com/office/drawing/2014/main" id="{8C9DD3B2-6D4E-417D-8B3A-2D829CDE388E}"/>
              </a:ext>
            </a:extLst>
          </p:cNvPr>
          <p:cNvPicPr>
            <a:picLocks noChangeAspect="1"/>
          </p:cNvPicPr>
          <p:nvPr/>
        </p:nvPicPr>
        <p:blipFill>
          <a:blip r:embed="rId4"/>
          <a:stretch>
            <a:fillRect/>
          </a:stretch>
        </p:blipFill>
        <p:spPr>
          <a:xfrm>
            <a:off x="8601094" y="3633369"/>
            <a:ext cx="2551460" cy="1403302"/>
          </a:xfrm>
          <a:prstGeom prst="rect">
            <a:avLst/>
          </a:prstGeom>
        </p:spPr>
      </p:pic>
      <p:pic>
        <p:nvPicPr>
          <p:cNvPr id="19" name="Immagine 18">
            <a:extLst>
              <a:ext uri="{FF2B5EF4-FFF2-40B4-BE49-F238E27FC236}">
                <a16:creationId xmlns="" xmlns:a16="http://schemas.microsoft.com/office/drawing/2014/main" id="{BBAF6FB2-C3B7-4648-935E-C4B6BAACE5FC}"/>
              </a:ext>
            </a:extLst>
          </p:cNvPr>
          <p:cNvPicPr>
            <a:picLocks noChangeAspect="1"/>
          </p:cNvPicPr>
          <p:nvPr/>
        </p:nvPicPr>
        <p:blipFill>
          <a:blip r:embed="rId5"/>
          <a:stretch>
            <a:fillRect/>
          </a:stretch>
        </p:blipFill>
        <p:spPr>
          <a:xfrm>
            <a:off x="1075626" y="5252191"/>
            <a:ext cx="2092900" cy="1393546"/>
          </a:xfrm>
          <a:prstGeom prst="rect">
            <a:avLst/>
          </a:prstGeom>
        </p:spPr>
      </p:pic>
      <p:sp>
        <p:nvSpPr>
          <p:cNvPr id="20" name="Freccia a sinistra 19">
            <a:extLst>
              <a:ext uri="{FF2B5EF4-FFF2-40B4-BE49-F238E27FC236}">
                <a16:creationId xmlns="" xmlns:a16="http://schemas.microsoft.com/office/drawing/2014/main" id="{8E0845C7-6932-4FEC-8784-D0CF3F5CE06F}"/>
              </a:ext>
            </a:extLst>
          </p:cNvPr>
          <p:cNvSpPr/>
          <p:nvPr/>
        </p:nvSpPr>
        <p:spPr>
          <a:xfrm>
            <a:off x="3381550" y="5757921"/>
            <a:ext cx="1258752" cy="291091"/>
          </a:xfrm>
          <a:prstGeom prst="leftArrow">
            <a:avLst/>
          </a:prstGeom>
          <a:solidFill>
            <a:schemeClr val="tx2">
              <a:lumMod val="75000"/>
            </a:schemeClr>
          </a:solidFill>
          <a:effectLst>
            <a:outerShdw blurRad="50800" dist="38100" dir="16200000" rotWithShape="0">
              <a:prstClr val="black">
                <a:alpha val="40000"/>
              </a:prstClr>
            </a:outerShd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reccia a destra 20">
            <a:extLst>
              <a:ext uri="{FF2B5EF4-FFF2-40B4-BE49-F238E27FC236}">
                <a16:creationId xmlns="" xmlns:a16="http://schemas.microsoft.com/office/drawing/2014/main" id="{AEFCF838-D095-4090-B4AB-0B44F0BA93EB}"/>
              </a:ext>
            </a:extLst>
          </p:cNvPr>
          <p:cNvSpPr/>
          <p:nvPr/>
        </p:nvSpPr>
        <p:spPr>
          <a:xfrm>
            <a:off x="8531605" y="1607687"/>
            <a:ext cx="1120396" cy="247548"/>
          </a:xfrm>
          <a:prstGeom prst="rightArrow">
            <a:avLst/>
          </a:prstGeom>
          <a:solidFill>
            <a:schemeClr val="tx2">
              <a:lumMod val="75000"/>
            </a:schemeClr>
          </a:solidFill>
          <a:effectLst>
            <a:outerShdw blurRad="50800" dist="38100" dir="16200000" rotWithShape="0">
              <a:prstClr val="black">
                <a:alpha val="40000"/>
              </a:prstClr>
            </a:outerShd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ysClr val="windowText" lastClr="000000"/>
                </a:solidFill>
              </a:ln>
              <a:effectLst>
                <a:reflection blurRad="6350" stA="55000" endA="50" endPos="85000" dist="29997" dir="5400000" sy="-100000" algn="bl" rotWithShape="0"/>
              </a:effectLst>
            </a:endParaRPr>
          </a:p>
        </p:txBody>
      </p:sp>
      <p:sp>
        <p:nvSpPr>
          <p:cNvPr id="22" name="Freccia a sinistra 21">
            <a:extLst>
              <a:ext uri="{FF2B5EF4-FFF2-40B4-BE49-F238E27FC236}">
                <a16:creationId xmlns="" xmlns:a16="http://schemas.microsoft.com/office/drawing/2014/main" id="{57370A92-31AB-4D8A-955B-E4E391576198}"/>
              </a:ext>
            </a:extLst>
          </p:cNvPr>
          <p:cNvSpPr/>
          <p:nvPr/>
        </p:nvSpPr>
        <p:spPr>
          <a:xfrm>
            <a:off x="2523785" y="2957250"/>
            <a:ext cx="1149314" cy="276146"/>
          </a:xfrm>
          <a:prstGeom prst="leftArrow">
            <a:avLst/>
          </a:prstGeom>
          <a:solidFill>
            <a:schemeClr val="tx2">
              <a:lumMod val="75000"/>
            </a:schemeClr>
          </a:solidFill>
          <a:effectLst>
            <a:outerShdw blurRad="50800" dist="38100" dir="13500000" algn="br" rotWithShape="0">
              <a:prstClr val="black">
                <a:alpha val="40000"/>
              </a:prstClr>
            </a:outerShd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Freccia a destra 22">
            <a:extLst>
              <a:ext uri="{FF2B5EF4-FFF2-40B4-BE49-F238E27FC236}">
                <a16:creationId xmlns="" xmlns:a16="http://schemas.microsoft.com/office/drawing/2014/main" id="{8D232406-9689-40AE-9D9D-FD8290F493EA}"/>
              </a:ext>
            </a:extLst>
          </p:cNvPr>
          <p:cNvSpPr/>
          <p:nvPr/>
        </p:nvSpPr>
        <p:spPr>
          <a:xfrm flipV="1">
            <a:off x="7389710" y="4293551"/>
            <a:ext cx="1078523" cy="244090"/>
          </a:xfrm>
          <a:prstGeom prst="rightArrow">
            <a:avLst/>
          </a:prstGeom>
          <a:solidFill>
            <a:schemeClr val="tx2">
              <a:lumMod val="75000"/>
            </a:schemeClr>
          </a:solidFill>
          <a:effectLst>
            <a:outerShdw blurRad="50800" dist="38100" dir="16200000" rotWithShape="0">
              <a:prstClr val="black">
                <a:alpha val="40000"/>
              </a:prstClr>
            </a:outerShd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a:extLst>
              <a:ext uri="{FF2B5EF4-FFF2-40B4-BE49-F238E27FC236}">
                <a16:creationId xmlns="" xmlns:a16="http://schemas.microsoft.com/office/drawing/2014/main" id="{E4CEAEF4-F583-457D-83C5-0D8D74F515FB}"/>
              </a:ext>
            </a:extLst>
          </p:cNvPr>
          <p:cNvSpPr txBox="1"/>
          <p:nvPr/>
        </p:nvSpPr>
        <p:spPr>
          <a:xfrm>
            <a:off x="140413" y="4438550"/>
            <a:ext cx="7620264" cy="738664"/>
          </a:xfrm>
          <a:prstGeom prst="rect">
            <a:avLst/>
          </a:prstGeom>
          <a:noFill/>
        </p:spPr>
        <p:txBody>
          <a:bodyPr wrap="square" rtlCol="0">
            <a:spAutoFit/>
          </a:bodyPr>
          <a:lstStyle/>
          <a:p>
            <a:r>
              <a:rPr lang="it-IT" sz="1400" dirty="0">
                <a:latin typeface="Cooper Black" panose="0208090404030B020404" pitchFamily="18" charset="0"/>
              </a:rPr>
              <a:t>Il terremoto generò uno tsunami dalle dimensioni spaventose che si abbatté sui paesi che si affacciano nell’Oceano indiano. Le conseguenza dello tsunami furono </a:t>
            </a:r>
            <a:r>
              <a:rPr lang="it-IT" sz="1400" b="1" i="1" u="sng" dirty="0">
                <a:solidFill>
                  <a:schemeClr val="bg1"/>
                </a:solidFill>
                <a:latin typeface="Cooper Black" panose="0208090404030B020404" pitchFamily="18" charset="0"/>
              </a:rPr>
              <a:t>300 mila vittime. </a:t>
            </a:r>
          </a:p>
        </p:txBody>
      </p:sp>
    </p:spTree>
    <p:extLst>
      <p:ext uri="{BB962C8B-B14F-4D97-AF65-F5344CB8AC3E}">
        <p14:creationId xmlns:p14="http://schemas.microsoft.com/office/powerpoint/2010/main" val="15962510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iterate type="lt">
                                    <p:tmPct val="10000"/>
                                  </p:iterate>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1000" fill="hold"/>
                                        <p:tgtEl>
                                          <p:spTgt spid="21"/>
                                        </p:tgtEl>
                                        <p:attrNameLst>
                                          <p:attrName>ppt_w</p:attrName>
                                        </p:attrNameLst>
                                      </p:cBhvr>
                                      <p:tavLst>
                                        <p:tav tm="0">
                                          <p:val>
                                            <p:strVal val="#ppt_w+.3"/>
                                          </p:val>
                                        </p:tav>
                                        <p:tav tm="100000">
                                          <p:val>
                                            <p:strVal val="#ppt_w"/>
                                          </p:val>
                                        </p:tav>
                                      </p:tavLst>
                                    </p:anim>
                                    <p:anim calcmode="lin" valueType="num">
                                      <p:cBhvr>
                                        <p:cTn id="29" dur="1000" fill="hold"/>
                                        <p:tgtEl>
                                          <p:spTgt spid="21"/>
                                        </p:tgtEl>
                                        <p:attrNameLst>
                                          <p:attrName>ppt_h</p:attrName>
                                        </p:attrNameLst>
                                      </p:cBhvr>
                                      <p:tavLst>
                                        <p:tav tm="0">
                                          <p:val>
                                            <p:strVal val="#ppt_h"/>
                                          </p:val>
                                        </p:tav>
                                        <p:tav tm="100000">
                                          <p:val>
                                            <p:strVal val="#ppt_h"/>
                                          </p:val>
                                        </p:tav>
                                      </p:tavLst>
                                    </p:anim>
                                    <p:animEffect transition="in" filter="fade">
                                      <p:cBhvr>
                                        <p:cTn id="30" dur="1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000"/>
                                        <p:tgtEl>
                                          <p:spTgt spid="16"/>
                                        </p:tgtEl>
                                        <p:attrNameLst>
                                          <p:attrName>ppt_y</p:attrName>
                                        </p:attrNameLst>
                                      </p:cBhvr>
                                      <p:tavLst>
                                        <p:tav tm="0">
                                          <p:val>
                                            <p:strVal val="#ppt_y+#ppt_h*1.125000"/>
                                          </p:val>
                                        </p:tav>
                                        <p:tav tm="100000">
                                          <p:val>
                                            <p:strVal val="#ppt_y"/>
                                          </p:val>
                                        </p:tav>
                                      </p:tavLst>
                                    </p:anim>
                                    <p:animEffect transition="in" filter="wipe(up)">
                                      <p:cBhvr>
                                        <p:cTn id="36" dur="10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iterate type="lt">
                                    <p:tmPct val="10000"/>
                                  </p:iterate>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fltVal val="0"/>
                                          </p:val>
                                        </p:tav>
                                        <p:tav tm="100000">
                                          <p:val>
                                            <p:strVal val="#ppt_w"/>
                                          </p:val>
                                        </p:tav>
                                      </p:tavLst>
                                    </p:anim>
                                    <p:anim calcmode="lin" valueType="num">
                                      <p:cBhvr>
                                        <p:cTn id="42" dur="1000" fill="hold"/>
                                        <p:tgtEl>
                                          <p:spTgt spid="14"/>
                                        </p:tgtEl>
                                        <p:attrNameLst>
                                          <p:attrName>ppt_h</p:attrName>
                                        </p:attrNameLst>
                                      </p:cBhvr>
                                      <p:tavLst>
                                        <p:tav tm="0">
                                          <p:val>
                                            <p:fltVal val="0"/>
                                          </p:val>
                                        </p:tav>
                                        <p:tav tm="100000">
                                          <p:val>
                                            <p:strVal val="#ppt_h"/>
                                          </p:val>
                                        </p:tav>
                                      </p:tavLst>
                                    </p:anim>
                                    <p:animEffect transition="in" filter="fade">
                                      <p:cBhvr>
                                        <p:cTn id="43" dur="1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1000"/>
                                        <p:tgtEl>
                                          <p:spTgt spid="17"/>
                                        </p:tgtEl>
                                        <p:attrNameLst>
                                          <p:attrName>ppt_y</p:attrName>
                                        </p:attrNameLst>
                                      </p:cBhvr>
                                      <p:tavLst>
                                        <p:tav tm="0">
                                          <p:val>
                                            <p:strVal val="#ppt_y+#ppt_h*1.125000"/>
                                          </p:val>
                                        </p:tav>
                                        <p:tav tm="100000">
                                          <p:val>
                                            <p:strVal val="#ppt_y"/>
                                          </p:val>
                                        </p:tav>
                                      </p:tavLst>
                                    </p:anim>
                                    <p:animEffect transition="in" filter="wipe(up)">
                                      <p:cBhvr>
                                        <p:cTn id="55" dur="10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iterate type="lt">
                                    <p:tmPct val="10000"/>
                                  </p:iterate>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Effect transition="in" filter="fade">
                                      <p:cBhvr>
                                        <p:cTn id="62" dur="10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iterate type="lt">
                                    <p:tmPct val="10000"/>
                                  </p:iterate>
                                  <p:childTnLst>
                                    <p:set>
                                      <p:cBhvr>
                                        <p:cTn id="66" dur="1" fill="hold">
                                          <p:stCondLst>
                                            <p:cond delay="0"/>
                                          </p:stCondLst>
                                        </p:cTn>
                                        <p:tgtEl>
                                          <p:spTgt spid="25"/>
                                        </p:tgtEl>
                                        <p:attrNameLst>
                                          <p:attrName>style.visibility</p:attrName>
                                        </p:attrNameLst>
                                      </p:cBhvr>
                                      <p:to>
                                        <p:strVal val="visible"/>
                                      </p:to>
                                    </p:set>
                                    <p:anim calcmode="lin" valueType="num">
                                      <p:cBhvr>
                                        <p:cTn id="67" dur="1000" fill="hold"/>
                                        <p:tgtEl>
                                          <p:spTgt spid="25"/>
                                        </p:tgtEl>
                                        <p:attrNameLst>
                                          <p:attrName>ppt_w</p:attrName>
                                        </p:attrNameLst>
                                      </p:cBhvr>
                                      <p:tavLst>
                                        <p:tav tm="0">
                                          <p:val>
                                            <p:fltVal val="0"/>
                                          </p:val>
                                        </p:tav>
                                        <p:tav tm="100000">
                                          <p:val>
                                            <p:strVal val="#ppt_w"/>
                                          </p:val>
                                        </p:tav>
                                      </p:tavLst>
                                    </p:anim>
                                    <p:anim calcmode="lin" valueType="num">
                                      <p:cBhvr>
                                        <p:cTn id="68" dur="1000" fill="hold"/>
                                        <p:tgtEl>
                                          <p:spTgt spid="25"/>
                                        </p:tgtEl>
                                        <p:attrNameLst>
                                          <p:attrName>ppt_h</p:attrName>
                                        </p:attrNameLst>
                                      </p:cBhvr>
                                      <p:tavLst>
                                        <p:tav tm="0">
                                          <p:val>
                                            <p:fltVal val="0"/>
                                          </p:val>
                                        </p:tav>
                                        <p:tav tm="100000">
                                          <p:val>
                                            <p:strVal val="#ppt_h"/>
                                          </p:val>
                                        </p:tav>
                                      </p:tavLst>
                                    </p:anim>
                                    <p:animEffect transition="in" filter="fade">
                                      <p:cBhvr>
                                        <p:cTn id="69" dur="10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17" presetClass="entr" presetSubtype="10"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p:cTn id="74" dur="750" fill="hold"/>
                                        <p:tgtEl>
                                          <p:spTgt spid="23"/>
                                        </p:tgtEl>
                                        <p:attrNameLst>
                                          <p:attrName>ppt_w</p:attrName>
                                        </p:attrNameLst>
                                      </p:cBhvr>
                                      <p:tavLst>
                                        <p:tav tm="0">
                                          <p:val>
                                            <p:fltVal val="0"/>
                                          </p:val>
                                        </p:tav>
                                        <p:tav tm="100000">
                                          <p:val>
                                            <p:strVal val="#ppt_w"/>
                                          </p:val>
                                        </p:tav>
                                      </p:tavLst>
                                    </p:anim>
                                    <p:anim calcmode="lin" valueType="num">
                                      <p:cBhvr>
                                        <p:cTn id="75" dur="75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12" presetClass="entr" presetSubtype="4" fill="hold" nodeType="click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additive="base">
                                        <p:cTn id="80" dur="1000"/>
                                        <p:tgtEl>
                                          <p:spTgt spid="18"/>
                                        </p:tgtEl>
                                        <p:attrNameLst>
                                          <p:attrName>ppt_y</p:attrName>
                                        </p:attrNameLst>
                                      </p:cBhvr>
                                      <p:tavLst>
                                        <p:tav tm="0">
                                          <p:val>
                                            <p:strVal val="#ppt_y+#ppt_h*1.125000"/>
                                          </p:val>
                                        </p:tav>
                                        <p:tav tm="100000">
                                          <p:val>
                                            <p:strVal val="#ppt_y"/>
                                          </p:val>
                                        </p:tav>
                                      </p:tavLst>
                                    </p:anim>
                                    <p:animEffect transition="in" filter="wipe(up)">
                                      <p:cBhvr>
                                        <p:cTn id="81" dur="10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iterate type="lt">
                                    <p:tmPct val="10000"/>
                                  </p:iterate>
                                  <p:childTnLst>
                                    <p:set>
                                      <p:cBhvr>
                                        <p:cTn id="85" dur="1" fill="hold">
                                          <p:stCondLst>
                                            <p:cond delay="0"/>
                                          </p:stCondLst>
                                        </p:cTn>
                                        <p:tgtEl>
                                          <p:spTgt spid="13"/>
                                        </p:tgtEl>
                                        <p:attrNameLst>
                                          <p:attrName>style.visibility</p:attrName>
                                        </p:attrNameLst>
                                      </p:cBhvr>
                                      <p:to>
                                        <p:strVal val="visible"/>
                                      </p:to>
                                    </p:set>
                                    <p:anim calcmode="lin" valueType="num">
                                      <p:cBhvr>
                                        <p:cTn id="86" dur="1000" fill="hold"/>
                                        <p:tgtEl>
                                          <p:spTgt spid="13"/>
                                        </p:tgtEl>
                                        <p:attrNameLst>
                                          <p:attrName>ppt_w</p:attrName>
                                        </p:attrNameLst>
                                      </p:cBhvr>
                                      <p:tavLst>
                                        <p:tav tm="0">
                                          <p:val>
                                            <p:fltVal val="0"/>
                                          </p:val>
                                        </p:tav>
                                        <p:tav tm="100000">
                                          <p:val>
                                            <p:strVal val="#ppt_w"/>
                                          </p:val>
                                        </p:tav>
                                      </p:tavLst>
                                    </p:anim>
                                    <p:anim calcmode="lin" valueType="num">
                                      <p:cBhvr>
                                        <p:cTn id="87" dur="1000" fill="hold"/>
                                        <p:tgtEl>
                                          <p:spTgt spid="13"/>
                                        </p:tgtEl>
                                        <p:attrNameLst>
                                          <p:attrName>ppt_h</p:attrName>
                                        </p:attrNameLst>
                                      </p:cBhvr>
                                      <p:tavLst>
                                        <p:tav tm="0">
                                          <p:val>
                                            <p:fltVal val="0"/>
                                          </p:val>
                                        </p:tav>
                                        <p:tav tm="100000">
                                          <p:val>
                                            <p:strVal val="#ppt_h"/>
                                          </p:val>
                                        </p:tav>
                                      </p:tavLst>
                                    </p:anim>
                                    <p:animEffect transition="in" filter="fade">
                                      <p:cBhvr>
                                        <p:cTn id="88" dur="10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17" presetClass="entr" presetSubtype="10" fill="hold" grpId="0" nodeType="click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p:cTn id="93" dur="500" fill="hold"/>
                                        <p:tgtEl>
                                          <p:spTgt spid="20"/>
                                        </p:tgtEl>
                                        <p:attrNameLst>
                                          <p:attrName>ppt_w</p:attrName>
                                        </p:attrNameLst>
                                      </p:cBhvr>
                                      <p:tavLst>
                                        <p:tav tm="0">
                                          <p:val>
                                            <p:fltVal val="0"/>
                                          </p:val>
                                        </p:tav>
                                        <p:tav tm="100000">
                                          <p:val>
                                            <p:strVal val="#ppt_w"/>
                                          </p:val>
                                        </p:tav>
                                      </p:tavLst>
                                    </p:anim>
                                    <p:anim calcmode="lin" valueType="num">
                                      <p:cBhvr>
                                        <p:cTn id="94"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12" presetClass="entr" presetSubtype="4" fill="hold" nodeType="clickEffect">
                                  <p:stCondLst>
                                    <p:cond delay="0"/>
                                  </p:stCondLst>
                                  <p:childTnLst>
                                    <p:set>
                                      <p:cBhvr>
                                        <p:cTn id="98" dur="1" fill="hold">
                                          <p:stCondLst>
                                            <p:cond delay="0"/>
                                          </p:stCondLst>
                                        </p:cTn>
                                        <p:tgtEl>
                                          <p:spTgt spid="19"/>
                                        </p:tgtEl>
                                        <p:attrNameLst>
                                          <p:attrName>style.visibility</p:attrName>
                                        </p:attrNameLst>
                                      </p:cBhvr>
                                      <p:to>
                                        <p:strVal val="visible"/>
                                      </p:to>
                                    </p:set>
                                    <p:anim calcmode="lin" valueType="num">
                                      <p:cBhvr additive="base">
                                        <p:cTn id="99" dur="1000"/>
                                        <p:tgtEl>
                                          <p:spTgt spid="19"/>
                                        </p:tgtEl>
                                        <p:attrNameLst>
                                          <p:attrName>ppt_y</p:attrName>
                                        </p:attrNameLst>
                                      </p:cBhvr>
                                      <p:tavLst>
                                        <p:tav tm="0">
                                          <p:val>
                                            <p:strVal val="#ppt_y+#ppt_h*1.125000"/>
                                          </p:val>
                                        </p:tav>
                                        <p:tav tm="100000">
                                          <p:val>
                                            <p:strVal val="#ppt_y"/>
                                          </p:val>
                                        </p:tav>
                                      </p:tavLst>
                                    </p:anim>
                                    <p:animEffect transition="in" filter="wipe(up)">
                                      <p:cBhvr>
                                        <p:cTn id="10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1" grpId="0"/>
      <p:bldP spid="12" grpId="0"/>
      <p:bldP spid="13" grpId="0"/>
      <p:bldP spid="14" grpId="0"/>
      <p:bldP spid="20" grpId="0" animBg="1"/>
      <p:bldP spid="21" grpId="0" animBg="1"/>
      <p:bldP spid="22" grpId="0" animBg="1"/>
      <p:bldP spid="23" grpId="0" animBg="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B48BC84F-4E3D-4A91-87A5-DE58017C81B9}"/>
              </a:ext>
            </a:extLst>
          </p:cNvPr>
          <p:cNvSpPr>
            <a:spLocks noGrp="1"/>
          </p:cNvSpPr>
          <p:nvPr>
            <p:ph type="title"/>
          </p:nvPr>
        </p:nvSpPr>
        <p:spPr>
          <a:xfrm>
            <a:off x="336390" y="0"/>
            <a:ext cx="5595806" cy="1284747"/>
          </a:xfrm>
        </p:spPr>
        <p:txBody>
          <a:bodyPr/>
          <a:lstStyle/>
          <a:p>
            <a:r>
              <a:rPr lang="it-IT" b="1" i="1" dirty="0">
                <a:solidFill>
                  <a:schemeClr val="bg2">
                    <a:lumMod val="50000"/>
                  </a:schemeClr>
                </a:solidFill>
                <a:latin typeface="Cooper Black" panose="0208090404030B020404" pitchFamily="18" charset="0"/>
              </a:rPr>
              <a:t>Lo Tsunami del 1908</a:t>
            </a:r>
          </a:p>
        </p:txBody>
      </p:sp>
      <p:sp>
        <p:nvSpPr>
          <p:cNvPr id="4" name="CasellaDiTesto 3">
            <a:extLst>
              <a:ext uri="{FF2B5EF4-FFF2-40B4-BE49-F238E27FC236}">
                <a16:creationId xmlns="" xmlns:a16="http://schemas.microsoft.com/office/drawing/2014/main" id="{862FC8C2-6C71-4A3B-AAC4-79FAAE450082}"/>
              </a:ext>
            </a:extLst>
          </p:cNvPr>
          <p:cNvSpPr txBox="1"/>
          <p:nvPr/>
        </p:nvSpPr>
        <p:spPr>
          <a:xfrm>
            <a:off x="336390" y="1029903"/>
            <a:ext cx="9644514" cy="2862322"/>
          </a:xfrm>
          <a:prstGeom prst="rect">
            <a:avLst/>
          </a:prstGeom>
          <a:noFill/>
        </p:spPr>
        <p:txBody>
          <a:bodyPr wrap="square" rtlCol="0">
            <a:spAutoFit/>
          </a:bodyPr>
          <a:lstStyle/>
          <a:p>
            <a:r>
              <a:rPr lang="it-IT" dirty="0">
                <a:latin typeface="Cooper Black" panose="0208090404030B020404" pitchFamily="18" charset="0"/>
              </a:rPr>
              <a:t>Il terremoto di Messina del 28 dicembre 1908 fu considerato uno degli eventi sismici più catastrofici del XX secolo in Europa e in Italia. L’evento sismico ha avuto inizio alle ore 5:20 del mattino danneggiando gravemente sia Messina che Reggio Calabria. Furono tante le vittime:80.000 in Sicilia e 40.000 in</a:t>
            </a:r>
          </a:p>
          <a:p>
            <a:r>
              <a:rPr lang="it-IT" dirty="0">
                <a:latin typeface="Cooper Black" panose="0208090404030B020404" pitchFamily="18" charset="0"/>
              </a:rPr>
              <a:t>Calabria . Questo terremoto distrusse anche edifici pubblici e privati, come chiese, palazzi ed hotel. </a:t>
            </a:r>
          </a:p>
          <a:p>
            <a:r>
              <a:rPr lang="it-IT" dirty="0">
                <a:latin typeface="Cooper Black" panose="0208090404030B020404" pitchFamily="18" charset="0"/>
              </a:rPr>
              <a:t>Per ricostruire Messina ci furono molte difficoltà e molta lentezza quindi gli abitanti sopravvissuti all’evento dovettero obbligatoriamente abitare in delle baracche. Dopo questo terremoto del 1908, Messina fu dichiarata città A RISCHIO SISMICO.</a:t>
            </a:r>
          </a:p>
        </p:txBody>
      </p:sp>
      <p:pic>
        <p:nvPicPr>
          <p:cNvPr id="3" name="Immagine 2">
            <a:extLst>
              <a:ext uri="{FF2B5EF4-FFF2-40B4-BE49-F238E27FC236}">
                <a16:creationId xmlns="" xmlns:a16="http://schemas.microsoft.com/office/drawing/2014/main" id="{21D83220-4093-466A-92CE-57F41BB5F88E}"/>
              </a:ext>
            </a:extLst>
          </p:cNvPr>
          <p:cNvPicPr>
            <a:picLocks noChangeAspect="1"/>
          </p:cNvPicPr>
          <p:nvPr/>
        </p:nvPicPr>
        <p:blipFill>
          <a:blip r:embed="rId2"/>
          <a:stretch>
            <a:fillRect/>
          </a:stretch>
        </p:blipFill>
        <p:spPr>
          <a:xfrm>
            <a:off x="788465" y="4167577"/>
            <a:ext cx="3404291" cy="2272364"/>
          </a:xfrm>
          <a:prstGeom prst="rect">
            <a:avLst/>
          </a:prstGeom>
        </p:spPr>
      </p:pic>
      <p:pic>
        <p:nvPicPr>
          <p:cNvPr id="5" name="Immagine 4">
            <a:extLst>
              <a:ext uri="{FF2B5EF4-FFF2-40B4-BE49-F238E27FC236}">
                <a16:creationId xmlns="" xmlns:a16="http://schemas.microsoft.com/office/drawing/2014/main" id="{DC90DE4F-BEC2-4C65-AAF1-9B001C761AF9}"/>
              </a:ext>
            </a:extLst>
          </p:cNvPr>
          <p:cNvPicPr>
            <a:picLocks noChangeAspect="1"/>
          </p:cNvPicPr>
          <p:nvPr/>
        </p:nvPicPr>
        <p:blipFill>
          <a:blip r:embed="rId3"/>
          <a:stretch>
            <a:fillRect/>
          </a:stretch>
        </p:blipFill>
        <p:spPr>
          <a:xfrm>
            <a:off x="5746282" y="4158530"/>
            <a:ext cx="4234622" cy="2194946"/>
          </a:xfrm>
          <a:prstGeom prst="rect">
            <a:avLst/>
          </a:prstGeom>
        </p:spPr>
      </p:pic>
      <p:pic>
        <p:nvPicPr>
          <p:cNvPr id="6" name="Immagine 5">
            <a:extLst>
              <a:ext uri="{FF2B5EF4-FFF2-40B4-BE49-F238E27FC236}">
                <a16:creationId xmlns="" xmlns:a16="http://schemas.microsoft.com/office/drawing/2014/main" id="{09A42A7B-55ED-4D15-92CA-5729FB5169E0}"/>
              </a:ext>
            </a:extLst>
          </p:cNvPr>
          <p:cNvPicPr>
            <a:picLocks noChangeAspect="1"/>
          </p:cNvPicPr>
          <p:nvPr/>
        </p:nvPicPr>
        <p:blipFill>
          <a:blip r:embed="rId4"/>
          <a:stretch>
            <a:fillRect/>
          </a:stretch>
        </p:blipFill>
        <p:spPr>
          <a:xfrm>
            <a:off x="10081580" y="1029903"/>
            <a:ext cx="1942494" cy="2653225"/>
          </a:xfrm>
          <a:prstGeom prst="rect">
            <a:avLst/>
          </a:prstGeom>
        </p:spPr>
      </p:pic>
    </p:spTree>
    <p:extLst>
      <p:ext uri="{BB962C8B-B14F-4D97-AF65-F5344CB8AC3E}">
        <p14:creationId xmlns:p14="http://schemas.microsoft.com/office/powerpoint/2010/main" val="34564175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strVal val="#ppt_w*0.70"/>
                                          </p:val>
                                        </p:tav>
                                        <p:tav tm="100000">
                                          <p:val>
                                            <p:strVal val="#ppt_w"/>
                                          </p:val>
                                        </p:tav>
                                      </p:tavLst>
                                    </p:anim>
                                    <p:anim calcmode="lin" valueType="num">
                                      <p:cBhvr>
                                        <p:cTn id="22" dur="1000" fill="hold"/>
                                        <p:tgtEl>
                                          <p:spTgt spid="3"/>
                                        </p:tgtEl>
                                        <p:attrNameLst>
                                          <p:attrName>ppt_h</p:attrName>
                                        </p:attrNameLst>
                                      </p:cBhvr>
                                      <p:tavLst>
                                        <p:tav tm="0">
                                          <p:val>
                                            <p:strVal val="#ppt_h"/>
                                          </p:val>
                                        </p:tav>
                                        <p:tav tm="100000">
                                          <p:val>
                                            <p:strVal val="#ppt_h"/>
                                          </p:val>
                                        </p:tav>
                                      </p:tavLst>
                                    </p:anim>
                                    <p:animEffect transition="in" filter="fade">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strVal val="#ppt_w*0.70"/>
                                          </p:val>
                                        </p:tav>
                                        <p:tav tm="100000">
                                          <p:val>
                                            <p:strVal val="#ppt_w"/>
                                          </p:val>
                                        </p:tav>
                                      </p:tavLst>
                                    </p:anim>
                                    <p:anim calcmode="lin" valueType="num">
                                      <p:cBhvr>
                                        <p:cTn id="29" dur="1000" fill="hold"/>
                                        <p:tgtEl>
                                          <p:spTgt spid="5"/>
                                        </p:tgtEl>
                                        <p:attrNameLst>
                                          <p:attrName>ppt_h</p:attrName>
                                        </p:attrNameLst>
                                      </p:cBhvr>
                                      <p:tavLst>
                                        <p:tav tm="0">
                                          <p:val>
                                            <p:strVal val="#ppt_h"/>
                                          </p:val>
                                        </p:tav>
                                        <p:tav tm="100000">
                                          <p:val>
                                            <p:strVal val="#ppt_h"/>
                                          </p:val>
                                        </p:tav>
                                      </p:tavLst>
                                    </p:anim>
                                    <p:animEffect transition="in" filter="fade">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strVal val="#ppt_w*0.70"/>
                                          </p:val>
                                        </p:tav>
                                        <p:tav tm="100000">
                                          <p:val>
                                            <p:strVal val="#ppt_w"/>
                                          </p:val>
                                        </p:tav>
                                      </p:tavLst>
                                    </p:anim>
                                    <p:anim calcmode="lin" valueType="num">
                                      <p:cBhvr>
                                        <p:cTn id="36" dur="1000" fill="hold"/>
                                        <p:tgtEl>
                                          <p:spTgt spid="6"/>
                                        </p:tgtEl>
                                        <p:attrNameLst>
                                          <p:attrName>ppt_h</p:attrName>
                                        </p:attrNameLst>
                                      </p:cBhvr>
                                      <p:tavLst>
                                        <p:tav tm="0">
                                          <p:val>
                                            <p:strVal val="#ppt_h"/>
                                          </p:val>
                                        </p:tav>
                                        <p:tav tm="100000">
                                          <p:val>
                                            <p:strVal val="#ppt_h"/>
                                          </p:val>
                                        </p:tav>
                                      </p:tavLst>
                                    </p:anim>
                                    <p:animEffect transition="in" filter="fade">
                                      <p:cBhvr>
                                        <p:cTn id="3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 xmlns:a16="http://schemas.microsoft.com/office/drawing/2014/main" id="{0512F9CB-A1A0-4043-A103-F6A4B94B695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 xmlns:a16="http://schemas.microsoft.com/office/drawing/2014/main" id="{ADBE6588-EE16-4389-857C-86A156D49E5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 xmlns:a16="http://schemas.microsoft.com/office/drawing/2014/main" id="{17FD48D2-B0A7-413D-B947-AA55AC1296D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 xmlns:a16="http://schemas.microsoft.com/office/drawing/2014/main" id="{2BE668D0-D906-4EEE-B32F-8C028624B83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 xmlns:a16="http://schemas.microsoft.com/office/drawing/2014/main" id="{D1DE67A3-B8F6-4CFD-A8E0-D15200F2315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 xmlns:a16="http://schemas.microsoft.com/office/drawing/2014/main" id="{991E317B-75E3-4171-A07A-B263C1D6DC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 xmlns:a16="http://schemas.microsoft.com/office/drawing/2014/main" id="{8D917AC4-48EC-4EC9-A77D-3CB0EAC580D8}"/>
              </a:ext>
            </a:extLst>
          </p:cNvPr>
          <p:cNvSpPr>
            <a:spLocks noGrp="1"/>
          </p:cNvSpPr>
          <p:nvPr>
            <p:ph type="title"/>
          </p:nvPr>
        </p:nvSpPr>
        <p:spPr>
          <a:xfrm>
            <a:off x="8238285" y="2154767"/>
            <a:ext cx="3356134" cy="1684867"/>
          </a:xfrm>
        </p:spPr>
        <p:txBody>
          <a:bodyPr vert="horz" lIns="91440" tIns="45720" rIns="91440" bIns="45720" rtlCol="0" anchor="b">
            <a:normAutofit fontScale="90000"/>
          </a:bodyPr>
          <a:lstStyle/>
          <a:p>
            <a:r>
              <a:rPr lang="en-US" sz="4800" dirty="0" err="1">
                <a:solidFill>
                  <a:srgbClr val="FFFFFF"/>
                </a:solidFill>
                <a:latin typeface="Cooper Black" panose="0208090404030B020404" pitchFamily="18" charset="0"/>
              </a:rPr>
              <a:t>Scaletta</a:t>
            </a:r>
            <a:r>
              <a:rPr lang="en-US" sz="4800" dirty="0">
                <a:solidFill>
                  <a:srgbClr val="FFFFFF"/>
                </a:solidFill>
                <a:latin typeface="Cooper Black" panose="0208090404030B020404" pitchFamily="18" charset="0"/>
              </a:rPr>
              <a:t> </a:t>
            </a:r>
            <a:r>
              <a:rPr lang="en-US" sz="4800" dirty="0" err="1">
                <a:solidFill>
                  <a:srgbClr val="FFFFFF"/>
                </a:solidFill>
                <a:latin typeface="Cooper Black" panose="0208090404030B020404" pitchFamily="18" charset="0"/>
              </a:rPr>
              <a:t>Zanclea</a:t>
            </a:r>
            <a:endParaRPr lang="en-US" sz="4800" dirty="0">
              <a:solidFill>
                <a:srgbClr val="FFFFFF"/>
              </a:solidFill>
              <a:latin typeface="Cooper Black" panose="0208090404030B020404" pitchFamily="18" charset="0"/>
            </a:endParaRPr>
          </a:p>
        </p:txBody>
      </p:sp>
      <p:sp useBgFill="1">
        <p:nvSpPr>
          <p:cNvPr id="23" name="Snip Diagonal Corner Rectangle 6">
            <a:extLst>
              <a:ext uri="{FF2B5EF4-FFF2-40B4-BE49-F238E27FC236}">
                <a16:creationId xmlns="" xmlns:a16="http://schemas.microsoft.com/office/drawing/2014/main" id="{4A9B19C2-B29A-4924-9E7E-6FBF17F585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4000" y="620722"/>
            <a:ext cx="6418778" cy="5286838"/>
          </a:xfrm>
          <a:prstGeom prst="snip2DiagRect">
            <a:avLst>
              <a:gd name="adj1" fmla="val 10973"/>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 xmlns:a16="http://schemas.microsoft.com/office/drawing/2014/main" id="{34C85634-D5F5-4047-8F35-F4B1F50AB1A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206969" y="2963333"/>
            <a:ext cx="2981858" cy="3208867"/>
            <a:chOff x="9206969" y="2963333"/>
            <a:chExt cx="2981858" cy="3208867"/>
          </a:xfrm>
        </p:grpSpPr>
        <p:cxnSp>
          <p:nvCxnSpPr>
            <p:cNvPr id="26" name="Straight Connector 25">
              <a:extLst>
                <a:ext uri="{FF2B5EF4-FFF2-40B4-BE49-F238E27FC236}">
                  <a16:creationId xmlns="" xmlns:a16="http://schemas.microsoft.com/office/drawing/2014/main" id="{1224BF71-948F-411D-AA79-8B2315715197}"/>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 xmlns:a16="http://schemas.microsoft.com/office/drawing/2014/main" id="{434B4526-E715-4199-A597-CD757CB4A026}"/>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 xmlns:a16="http://schemas.microsoft.com/office/drawing/2014/main" id="{35E295A6-48D5-4F9E-A32C-5D87EAA5E7E7}"/>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 xmlns:a16="http://schemas.microsoft.com/office/drawing/2014/main" id="{E10BF5B3-9260-4D36-BB24-07BC414B9D49}"/>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 xmlns:a16="http://schemas.microsoft.com/office/drawing/2014/main" id="{AAE0C886-FA2E-4E7C-BC00-8397AAEC865E}"/>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3" name="Immagine 2">
            <a:extLst>
              <a:ext uri="{FF2B5EF4-FFF2-40B4-BE49-F238E27FC236}">
                <a16:creationId xmlns="" xmlns:a16="http://schemas.microsoft.com/office/drawing/2014/main" id="{3AF3B0B9-4182-4E4E-9C48-D4A633F99680}"/>
              </a:ext>
            </a:extLst>
          </p:cNvPr>
          <p:cNvPicPr>
            <a:picLocks noChangeAspect="1"/>
          </p:cNvPicPr>
          <p:nvPr/>
        </p:nvPicPr>
        <p:blipFill>
          <a:blip r:embed="rId2"/>
          <a:stretch>
            <a:fillRect/>
          </a:stretch>
        </p:blipFill>
        <p:spPr>
          <a:xfrm>
            <a:off x="89487" y="640974"/>
            <a:ext cx="8131910" cy="5288186"/>
          </a:xfrm>
          <a:prstGeom prst="rect">
            <a:avLst/>
          </a:prstGeom>
        </p:spPr>
      </p:pic>
    </p:spTree>
    <p:extLst>
      <p:ext uri="{BB962C8B-B14F-4D97-AF65-F5344CB8AC3E}">
        <p14:creationId xmlns:p14="http://schemas.microsoft.com/office/powerpoint/2010/main" val="11277281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6000"/>
                                        <p:tgtEl>
                                          <p:spTgt spid="3"/>
                                        </p:tgtEl>
                                        <p:attrNameLst>
                                          <p:attrName>ppt_y</p:attrName>
                                        </p:attrNameLst>
                                      </p:cBhvr>
                                      <p:tavLst>
                                        <p:tav tm="0">
                                          <p:val>
                                            <p:strVal val="#ppt_y+#ppt_h*1.125000"/>
                                          </p:val>
                                        </p:tav>
                                        <p:tav tm="100000">
                                          <p:val>
                                            <p:strVal val="#ppt_y"/>
                                          </p:val>
                                        </p:tav>
                                      </p:tavLst>
                                    </p:anim>
                                    <p:animEffect transition="in" filter="wipe(up)">
                                      <p:cBhvr>
                                        <p:cTn id="8" dur="60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ma 3">
            <a:extLst>
              <a:ext uri="{FF2B5EF4-FFF2-40B4-BE49-F238E27FC236}">
                <a16:creationId xmlns="" xmlns:a16="http://schemas.microsoft.com/office/drawing/2014/main" id="{0C5FD1D3-94A4-4DB2-AFE6-36A0D2E9660D}"/>
              </a:ext>
            </a:extLst>
          </p:cNvPr>
          <p:cNvSpPr/>
          <p:nvPr/>
        </p:nvSpPr>
        <p:spPr>
          <a:xfrm rot="5400000">
            <a:off x="8756625" y="2899241"/>
            <a:ext cx="5480109" cy="1030983"/>
          </a:xfrm>
          <a:prstGeom prst="parallelogram">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dirty="0"/>
          </a:p>
        </p:txBody>
      </p:sp>
      <p:sp>
        <p:nvSpPr>
          <p:cNvPr id="2" name="Titolo 1">
            <a:extLst>
              <a:ext uri="{FF2B5EF4-FFF2-40B4-BE49-F238E27FC236}">
                <a16:creationId xmlns="" xmlns:a16="http://schemas.microsoft.com/office/drawing/2014/main" id="{A4FA5CF6-6FB6-4F90-B048-A9419957636E}"/>
              </a:ext>
            </a:extLst>
          </p:cNvPr>
          <p:cNvSpPr>
            <a:spLocks noGrp="1"/>
          </p:cNvSpPr>
          <p:nvPr>
            <p:ph type="title"/>
          </p:nvPr>
        </p:nvSpPr>
        <p:spPr>
          <a:xfrm rot="5400000">
            <a:off x="10361246" y="3228781"/>
            <a:ext cx="2270865" cy="1030983"/>
          </a:xfrm>
        </p:spPr>
        <p:txBody>
          <a:bodyPr>
            <a:normAutofit/>
          </a:bodyPr>
          <a:lstStyle/>
          <a:p>
            <a:pPr algn="ctr"/>
            <a:r>
              <a:rPr lang="it-IT" dirty="0">
                <a:latin typeface="Cooper Black" panose="0208090404030B020404" pitchFamily="18" charset="0"/>
              </a:rPr>
              <a:t>Autori</a:t>
            </a:r>
          </a:p>
        </p:txBody>
      </p:sp>
      <p:sp>
        <p:nvSpPr>
          <p:cNvPr id="3" name="Segnaposto contenuto 2">
            <a:extLst>
              <a:ext uri="{FF2B5EF4-FFF2-40B4-BE49-F238E27FC236}">
                <a16:creationId xmlns="" xmlns:a16="http://schemas.microsoft.com/office/drawing/2014/main" id="{D070201D-A996-4B74-8606-BC92D81669D5}"/>
              </a:ext>
            </a:extLst>
          </p:cNvPr>
          <p:cNvSpPr>
            <a:spLocks noGrp="1"/>
          </p:cNvSpPr>
          <p:nvPr>
            <p:ph idx="1"/>
          </p:nvPr>
        </p:nvSpPr>
        <p:spPr>
          <a:xfrm>
            <a:off x="1996580" y="276837"/>
            <a:ext cx="7357145" cy="1419829"/>
          </a:xfrm>
        </p:spPr>
        <p:txBody>
          <a:bodyPr>
            <a:normAutofit fontScale="25000" lnSpcReduction="20000"/>
          </a:bodyPr>
          <a:lstStyle/>
          <a:p>
            <a:pPr marL="0" indent="0">
              <a:buNone/>
            </a:pPr>
            <a:endParaRPr lang="it-IT" sz="12800" dirty="0"/>
          </a:p>
          <a:p>
            <a:pPr marL="0" indent="0">
              <a:buNone/>
            </a:pPr>
            <a:r>
              <a:rPr lang="it-IT" sz="12800" dirty="0">
                <a:solidFill>
                  <a:schemeClr val="bg2">
                    <a:lumMod val="50000"/>
                  </a:schemeClr>
                </a:solidFill>
                <a:latin typeface="Cooper Black" panose="0208090404030B020404" pitchFamily="18" charset="0"/>
              </a:rPr>
              <a:t>Realizzato dagli alunni della classe III A  I.C. Pascoli Crispi Messina</a:t>
            </a:r>
          </a:p>
          <a:p>
            <a:pPr marL="0" indent="0">
              <a:buNone/>
            </a:pPr>
            <a:endParaRPr lang="it-IT" sz="2800" dirty="0">
              <a:solidFill>
                <a:schemeClr val="bg2">
                  <a:lumMod val="50000"/>
                </a:schemeClr>
              </a:solidFill>
              <a:latin typeface="Bauhaus 93" panose="04030905020B02020C02" pitchFamily="82" charset="0"/>
            </a:endParaRPr>
          </a:p>
          <a:p>
            <a:pPr marL="0" indent="0">
              <a:buNone/>
            </a:pPr>
            <a:endParaRPr lang="it-IT" sz="2600" dirty="0">
              <a:latin typeface="Bauhaus 93" panose="04030905020B02020C02" pitchFamily="82" charset="0"/>
            </a:endParaRPr>
          </a:p>
          <a:p>
            <a:pPr marL="0" indent="0">
              <a:buNone/>
            </a:pPr>
            <a:endParaRPr lang="it-IT" dirty="0"/>
          </a:p>
          <a:p>
            <a:pPr marL="0" indent="0">
              <a:buNone/>
            </a:pPr>
            <a:endParaRPr lang="it-IT" dirty="0"/>
          </a:p>
        </p:txBody>
      </p:sp>
      <p:sp>
        <p:nvSpPr>
          <p:cNvPr id="5" name="CasellaDiTesto 4">
            <a:extLst>
              <a:ext uri="{FF2B5EF4-FFF2-40B4-BE49-F238E27FC236}">
                <a16:creationId xmlns="" xmlns:a16="http://schemas.microsoft.com/office/drawing/2014/main" id="{C1F95BE2-6584-4247-B6DD-B09F81AFC553}"/>
              </a:ext>
            </a:extLst>
          </p:cNvPr>
          <p:cNvSpPr txBox="1"/>
          <p:nvPr/>
        </p:nvSpPr>
        <p:spPr>
          <a:xfrm>
            <a:off x="3588368" y="2608840"/>
            <a:ext cx="3206715" cy="461665"/>
          </a:xfrm>
          <a:prstGeom prst="rect">
            <a:avLst/>
          </a:prstGeom>
          <a:noFill/>
        </p:spPr>
        <p:txBody>
          <a:bodyPr wrap="square" rtlCol="0">
            <a:spAutoFit/>
          </a:bodyPr>
          <a:lstStyle/>
          <a:p>
            <a:r>
              <a:rPr lang="it-IT" sz="2400" dirty="0">
                <a:latin typeface="Cooper Black" panose="0208090404030B020404" pitchFamily="18" charset="0"/>
              </a:rPr>
              <a:t>D’Angelo Antonino</a:t>
            </a:r>
          </a:p>
        </p:txBody>
      </p:sp>
      <p:sp>
        <p:nvSpPr>
          <p:cNvPr id="6" name="CasellaDiTesto 5">
            <a:extLst>
              <a:ext uri="{FF2B5EF4-FFF2-40B4-BE49-F238E27FC236}">
                <a16:creationId xmlns="" xmlns:a16="http://schemas.microsoft.com/office/drawing/2014/main" id="{7627482B-152B-4CBA-9550-D281D220AA57}"/>
              </a:ext>
            </a:extLst>
          </p:cNvPr>
          <p:cNvSpPr txBox="1"/>
          <p:nvPr/>
        </p:nvSpPr>
        <p:spPr>
          <a:xfrm>
            <a:off x="3717337" y="3133628"/>
            <a:ext cx="2948775" cy="461665"/>
          </a:xfrm>
          <a:prstGeom prst="rect">
            <a:avLst/>
          </a:prstGeom>
          <a:noFill/>
        </p:spPr>
        <p:txBody>
          <a:bodyPr wrap="square" rtlCol="0">
            <a:spAutoFit/>
          </a:bodyPr>
          <a:lstStyle/>
          <a:p>
            <a:r>
              <a:rPr lang="it-IT" sz="2400" dirty="0">
                <a:latin typeface="Cooper Black" panose="0208090404030B020404" pitchFamily="18" charset="0"/>
              </a:rPr>
              <a:t>De Cola Giuseppe </a:t>
            </a:r>
          </a:p>
        </p:txBody>
      </p:sp>
      <p:sp>
        <p:nvSpPr>
          <p:cNvPr id="7" name="CasellaDiTesto 6">
            <a:extLst>
              <a:ext uri="{FF2B5EF4-FFF2-40B4-BE49-F238E27FC236}">
                <a16:creationId xmlns="" xmlns:a16="http://schemas.microsoft.com/office/drawing/2014/main" id="{FBFE67A2-4DF0-4CCE-8ADE-11386535CB4D}"/>
              </a:ext>
            </a:extLst>
          </p:cNvPr>
          <p:cNvSpPr txBox="1"/>
          <p:nvPr/>
        </p:nvSpPr>
        <p:spPr>
          <a:xfrm>
            <a:off x="3739409" y="3687686"/>
            <a:ext cx="2793535" cy="461665"/>
          </a:xfrm>
          <a:prstGeom prst="rect">
            <a:avLst/>
          </a:prstGeom>
          <a:noFill/>
        </p:spPr>
        <p:txBody>
          <a:bodyPr wrap="square" rtlCol="0">
            <a:spAutoFit/>
          </a:bodyPr>
          <a:lstStyle/>
          <a:p>
            <a:r>
              <a:rPr lang="it-IT" sz="2400" dirty="0" err="1">
                <a:latin typeface="Cooper Black" panose="0208090404030B020404" pitchFamily="18" charset="0"/>
              </a:rPr>
              <a:t>Guanta</a:t>
            </a:r>
            <a:r>
              <a:rPr lang="it-IT" sz="2400" dirty="0">
                <a:latin typeface="Cooper Black" panose="0208090404030B020404" pitchFamily="18" charset="0"/>
              </a:rPr>
              <a:t> Edoardo</a:t>
            </a:r>
          </a:p>
        </p:txBody>
      </p:sp>
      <p:sp>
        <p:nvSpPr>
          <p:cNvPr id="8" name="CasellaDiTesto 7">
            <a:extLst>
              <a:ext uri="{FF2B5EF4-FFF2-40B4-BE49-F238E27FC236}">
                <a16:creationId xmlns="" xmlns:a16="http://schemas.microsoft.com/office/drawing/2014/main" id="{096EBCEA-CFCE-4BFA-945B-5D6E4B7B682F}"/>
              </a:ext>
            </a:extLst>
          </p:cNvPr>
          <p:cNvSpPr txBox="1"/>
          <p:nvPr/>
        </p:nvSpPr>
        <p:spPr>
          <a:xfrm>
            <a:off x="3446771" y="4163393"/>
            <a:ext cx="3809706" cy="461665"/>
          </a:xfrm>
          <a:prstGeom prst="rect">
            <a:avLst/>
          </a:prstGeom>
          <a:noFill/>
        </p:spPr>
        <p:txBody>
          <a:bodyPr wrap="square" rtlCol="0">
            <a:spAutoFit/>
          </a:bodyPr>
          <a:lstStyle/>
          <a:p>
            <a:r>
              <a:rPr lang="it-IT" sz="2400" dirty="0" err="1">
                <a:latin typeface="Cooper Black" panose="0208090404030B020404" pitchFamily="18" charset="0"/>
              </a:rPr>
              <a:t>Interdonato</a:t>
            </a:r>
            <a:r>
              <a:rPr lang="it-IT" sz="2400" dirty="0">
                <a:latin typeface="Cooper Black" panose="0208090404030B020404" pitchFamily="18" charset="0"/>
              </a:rPr>
              <a:t> Francesco </a:t>
            </a:r>
          </a:p>
        </p:txBody>
      </p:sp>
      <p:sp>
        <p:nvSpPr>
          <p:cNvPr id="9" name="CasellaDiTesto 8">
            <a:extLst>
              <a:ext uri="{FF2B5EF4-FFF2-40B4-BE49-F238E27FC236}">
                <a16:creationId xmlns="" xmlns:a16="http://schemas.microsoft.com/office/drawing/2014/main" id="{3006E7D3-A7F2-4BC8-8D87-30B08EF1DC80}"/>
              </a:ext>
            </a:extLst>
          </p:cNvPr>
          <p:cNvSpPr txBox="1"/>
          <p:nvPr/>
        </p:nvSpPr>
        <p:spPr>
          <a:xfrm>
            <a:off x="3899776" y="4625058"/>
            <a:ext cx="2722272" cy="461665"/>
          </a:xfrm>
          <a:prstGeom prst="rect">
            <a:avLst/>
          </a:prstGeom>
          <a:noFill/>
        </p:spPr>
        <p:txBody>
          <a:bodyPr wrap="square" rtlCol="0">
            <a:spAutoFit/>
          </a:bodyPr>
          <a:lstStyle/>
          <a:p>
            <a:r>
              <a:rPr lang="it-IT" sz="2400" dirty="0" err="1">
                <a:latin typeface="Cooper Black" panose="0208090404030B020404" pitchFamily="18" charset="0"/>
              </a:rPr>
              <a:t>Sanciolo</a:t>
            </a:r>
            <a:r>
              <a:rPr lang="it-IT" sz="2400" dirty="0">
                <a:latin typeface="Cooper Black" panose="0208090404030B020404" pitchFamily="18" charset="0"/>
              </a:rPr>
              <a:t> Matteo </a:t>
            </a:r>
          </a:p>
        </p:txBody>
      </p:sp>
    </p:spTree>
    <p:extLst>
      <p:ext uri="{BB962C8B-B14F-4D97-AF65-F5344CB8AC3E}">
        <p14:creationId xmlns:p14="http://schemas.microsoft.com/office/powerpoint/2010/main" val="32031464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2"/>
                                        </p:tgtEl>
                                        <p:attrNameLst>
                                          <p:attrName>ppt_y</p:attrName>
                                        </p:attrNameLst>
                                      </p:cBhvr>
                                      <p:tavLst>
                                        <p:tav tm="0">
                                          <p:val>
                                            <p:strVal val="#ppt_y"/>
                                          </p:val>
                                        </p:tav>
                                        <p:tav tm="100000">
                                          <p:val>
                                            <p:strVal val="#ppt_y"/>
                                          </p:val>
                                        </p:tav>
                                      </p:tavLst>
                                    </p:anim>
                                    <p:anim calcmode="lin" valueType="num">
                                      <p:cBhvr>
                                        <p:cTn id="14"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8"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8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8000" fill="hold"/>
                                        <p:tgtEl>
                                          <p:spTgt spid="3">
                                            <p:txEl>
                                              <p:pRg st="1" end="1"/>
                                            </p:txEl>
                                          </p:spTgt>
                                        </p:tgtEl>
                                        <p:attrNameLst>
                                          <p:attrName>ppt_y</p:attrName>
                                        </p:attrNameLst>
                                      </p:cBhvr>
                                      <p:tavLst>
                                        <p:tav tm="0">
                                          <p:val>
                                            <p:strVal val="#ppt_y+1"/>
                                          </p:val>
                                        </p:tav>
                                        <p:tav tm="100000">
                                          <p:val>
                                            <p:strVal val="#ppt_y-1"/>
                                          </p:val>
                                        </p:tav>
                                      </p:tavLst>
                                    </p:anim>
                                  </p:childTnLst>
                                </p:cTn>
                              </p:par>
                              <p:par>
                                <p:cTn id="23" presetID="28" presetClass="entr" presetSubtype="0" fill="hold" nodeType="with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p:cTn id="25" dur="8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6" dur="8000" fill="hold"/>
                                        <p:tgtEl>
                                          <p:spTgt spid="5">
                                            <p:txEl>
                                              <p:pRg st="0" end="0"/>
                                            </p:txEl>
                                          </p:spTgt>
                                        </p:tgtEl>
                                        <p:attrNameLst>
                                          <p:attrName>ppt_y</p:attrName>
                                        </p:attrNameLst>
                                      </p:cBhvr>
                                      <p:tavLst>
                                        <p:tav tm="0">
                                          <p:val>
                                            <p:strVal val="#ppt_y+1"/>
                                          </p:val>
                                        </p:tav>
                                        <p:tav tm="100000">
                                          <p:val>
                                            <p:strVal val="#ppt_y-1"/>
                                          </p:val>
                                        </p:tav>
                                      </p:tavLst>
                                    </p:anim>
                                  </p:childTnLst>
                                </p:cTn>
                              </p:par>
                              <p:par>
                                <p:cTn id="27" presetID="28" presetClass="entr" presetSubtype="0" fill="hold"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p:cTn id="29" dur="8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0" dur="8000" fill="hold"/>
                                        <p:tgtEl>
                                          <p:spTgt spid="6">
                                            <p:txEl>
                                              <p:pRg st="0" end="0"/>
                                            </p:txEl>
                                          </p:spTgt>
                                        </p:tgtEl>
                                        <p:attrNameLst>
                                          <p:attrName>ppt_y</p:attrName>
                                        </p:attrNameLst>
                                      </p:cBhvr>
                                      <p:tavLst>
                                        <p:tav tm="0">
                                          <p:val>
                                            <p:strVal val="#ppt_y+1"/>
                                          </p:val>
                                        </p:tav>
                                        <p:tav tm="100000">
                                          <p:val>
                                            <p:strVal val="#ppt_y-1"/>
                                          </p:val>
                                        </p:tav>
                                      </p:tavLst>
                                    </p:anim>
                                  </p:childTnLst>
                                </p:cTn>
                              </p:par>
                              <p:par>
                                <p:cTn id="31" presetID="28" presetClass="entr" presetSubtype="0" fill="hold" nodeType="with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 calcmode="lin" valueType="num">
                                      <p:cBhvr>
                                        <p:cTn id="33" dur="8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4" dur="8000" fill="hold"/>
                                        <p:tgtEl>
                                          <p:spTgt spid="7">
                                            <p:txEl>
                                              <p:pRg st="0" end="0"/>
                                            </p:txEl>
                                          </p:spTgt>
                                        </p:tgtEl>
                                        <p:attrNameLst>
                                          <p:attrName>ppt_y</p:attrName>
                                        </p:attrNameLst>
                                      </p:cBhvr>
                                      <p:tavLst>
                                        <p:tav tm="0">
                                          <p:val>
                                            <p:strVal val="#ppt_y+1"/>
                                          </p:val>
                                        </p:tav>
                                        <p:tav tm="100000">
                                          <p:val>
                                            <p:strVal val="#ppt_y-1"/>
                                          </p:val>
                                        </p:tav>
                                      </p:tavLst>
                                    </p:anim>
                                  </p:childTnLst>
                                </p:cTn>
                              </p:par>
                              <p:par>
                                <p:cTn id="35" presetID="28" presetClass="entr" presetSubtype="0" fill="hold" nodeType="with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p:cTn id="37" dur="8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8" dur="8000" fill="hold"/>
                                        <p:tgtEl>
                                          <p:spTgt spid="8">
                                            <p:txEl>
                                              <p:pRg st="0" end="0"/>
                                            </p:txEl>
                                          </p:spTgt>
                                        </p:tgtEl>
                                        <p:attrNameLst>
                                          <p:attrName>ppt_y</p:attrName>
                                        </p:attrNameLst>
                                      </p:cBhvr>
                                      <p:tavLst>
                                        <p:tav tm="0">
                                          <p:val>
                                            <p:strVal val="#ppt_y+1"/>
                                          </p:val>
                                        </p:tav>
                                        <p:tav tm="100000">
                                          <p:val>
                                            <p:strVal val="#ppt_y-1"/>
                                          </p:val>
                                        </p:tav>
                                      </p:tavLst>
                                    </p:anim>
                                  </p:childTnLst>
                                </p:cTn>
                              </p:par>
                              <p:par>
                                <p:cTn id="39" presetID="28" presetClass="entr" presetSubtype="0" fill="hold" nodeType="with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 calcmode="lin" valueType="num">
                                      <p:cBhvr>
                                        <p:cTn id="41" dur="8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2" dur="8000" fill="hold"/>
                                        <p:tgtEl>
                                          <p:spTgt spid="9">
                                            <p:txEl>
                                              <p:pRg st="0" end="0"/>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theme/theme1.xml><?xml version="1.0" encoding="utf-8"?>
<a:theme xmlns:a="http://schemas.openxmlformats.org/drawingml/2006/main" name="Sezione">
  <a:themeElements>
    <a:clrScheme name="Sezion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zion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zion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2</TotalTime>
  <Words>501</Words>
  <Application>Microsoft Office PowerPoint</Application>
  <PresentationFormat>Widescreen</PresentationFormat>
  <Paragraphs>36</Paragraphs>
  <Slides>7</Slides>
  <Notes>0</Notes>
  <HiddenSlides>0</HiddenSlides>
  <MMClips>2</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7</vt:i4>
      </vt:variant>
    </vt:vector>
  </HeadingPairs>
  <TitlesOfParts>
    <vt:vector size="15" baseType="lpstr">
      <vt:lpstr>Aharoni</vt:lpstr>
      <vt:lpstr>Arial Rounded MT Bold</vt:lpstr>
      <vt:lpstr>Bauhaus 93</vt:lpstr>
      <vt:lpstr>Century Gothic</vt:lpstr>
      <vt:lpstr>Cooper Black</vt:lpstr>
      <vt:lpstr>Times New Roman</vt:lpstr>
      <vt:lpstr>Wingdings 3</vt:lpstr>
      <vt:lpstr>Sezione</vt:lpstr>
      <vt:lpstr>Presentazione standard di PowerPoint</vt:lpstr>
      <vt:lpstr>Presentazione standard di PowerPoint</vt:lpstr>
      <vt:lpstr>Cos’è uno tsunami ?</vt:lpstr>
      <vt:lpstr> Gli Tsunami più importanti nella storia</vt:lpstr>
      <vt:lpstr>Lo Tsunami del 1908</vt:lpstr>
      <vt:lpstr>Scaletta Zanclea</vt:lpstr>
      <vt:lpstr>Autori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carmelodangelo220@outlook.it</dc:creator>
  <cp:lastModifiedBy>Patrizia</cp:lastModifiedBy>
  <cp:revision>17</cp:revision>
  <dcterms:created xsi:type="dcterms:W3CDTF">2021-04-10T13:13:50Z</dcterms:created>
  <dcterms:modified xsi:type="dcterms:W3CDTF">2021-05-02T18:03:31Z</dcterms:modified>
</cp:coreProperties>
</file>